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2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395" r:id="rId2"/>
    <p:sldId id="464" r:id="rId3"/>
    <p:sldId id="361" r:id="rId4"/>
    <p:sldId id="393" r:id="rId5"/>
    <p:sldId id="360" r:id="rId6"/>
    <p:sldId id="422" r:id="rId7"/>
    <p:sldId id="397" r:id="rId8"/>
    <p:sldId id="417" r:id="rId9"/>
    <p:sldId id="424" r:id="rId10"/>
    <p:sldId id="425" r:id="rId11"/>
    <p:sldId id="423" r:id="rId12"/>
    <p:sldId id="426" r:id="rId13"/>
    <p:sldId id="427" r:id="rId14"/>
    <p:sldId id="435" r:id="rId15"/>
    <p:sldId id="457" r:id="rId16"/>
    <p:sldId id="458" r:id="rId17"/>
    <p:sldId id="428" r:id="rId18"/>
    <p:sldId id="429" r:id="rId19"/>
    <p:sldId id="430" r:id="rId20"/>
    <p:sldId id="431" r:id="rId21"/>
    <p:sldId id="432" r:id="rId22"/>
    <p:sldId id="433" r:id="rId23"/>
    <p:sldId id="465" r:id="rId24"/>
    <p:sldId id="459" r:id="rId25"/>
    <p:sldId id="460" r:id="rId26"/>
    <p:sldId id="462" r:id="rId27"/>
    <p:sldId id="461" r:id="rId28"/>
    <p:sldId id="283" r:id="rId29"/>
    <p:sldId id="439" r:id="rId30"/>
    <p:sldId id="440" r:id="rId31"/>
    <p:sldId id="456" r:id="rId32"/>
    <p:sldId id="442" r:id="rId33"/>
    <p:sldId id="443" r:id="rId34"/>
    <p:sldId id="469" r:id="rId35"/>
    <p:sldId id="436" r:id="rId36"/>
    <p:sldId id="444" r:id="rId37"/>
    <p:sldId id="445" r:id="rId38"/>
    <p:sldId id="449" r:id="rId39"/>
    <p:sldId id="466" r:id="rId40"/>
    <p:sldId id="446" r:id="rId41"/>
    <p:sldId id="467" r:id="rId42"/>
    <p:sldId id="450" r:id="rId43"/>
    <p:sldId id="453" r:id="rId44"/>
    <p:sldId id="454" r:id="rId45"/>
    <p:sldId id="394" r:id="rId46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orient="horz" pos="4020">
          <p15:clr>
            <a:srgbClr val="A4A3A4"/>
          </p15:clr>
        </p15:guide>
        <p15:guide id="3" orient="horz" pos="1025">
          <p15:clr>
            <a:srgbClr val="A4A3A4"/>
          </p15:clr>
        </p15:guide>
        <p15:guide id="4" pos="5465">
          <p15:clr>
            <a:srgbClr val="A4A3A4"/>
          </p15:clr>
        </p15:guide>
        <p15:guide id="5" pos="165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0000FF"/>
    <a:srgbClr val="FF99FF"/>
    <a:srgbClr val="D955C9"/>
    <a:srgbClr val="008000"/>
    <a:srgbClr val="CCFFCC"/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TxStyle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TxStyle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85" autoAdjust="0"/>
    <p:restoredTop sz="95387" autoAdjust="0"/>
  </p:normalViewPr>
  <p:slideViewPr>
    <p:cSldViewPr>
      <p:cViewPr varScale="1">
        <p:scale>
          <a:sx n="83" d="100"/>
          <a:sy n="83" d="100"/>
        </p:scale>
        <p:origin x="84" y="414"/>
      </p:cViewPr>
      <p:guideLst>
        <p:guide orient="horz"/>
        <p:guide orient="horz" pos="4020"/>
        <p:guide orient="horz" pos="1025"/>
        <p:guide pos="5465"/>
        <p:guide pos="165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3307" y="-77"/>
      </p:cViewPr>
      <p:guideLst>
        <p:guide orient="horz" pos="3126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6536225571789952E-2"/>
          <c:y val="0.10998501955534183"/>
          <c:w val="0.887855872454683"/>
          <c:h val="0.6769329378380567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0290272565585143E-2"/>
                  <c:y val="-4.1865305384945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C27-4686-BEAD-69B63D477358}"/>
                </c:ext>
              </c:extLst>
            </c:dLbl>
            <c:dLbl>
              <c:idx val="1"/>
              <c:layout>
                <c:manualLayout>
                  <c:x val="1.872948236823244E-2"/>
                  <c:y val="-3.92487237983864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C27-4686-BEAD-69B63D477358}"/>
                </c:ext>
              </c:extLst>
            </c:dLbl>
            <c:dLbl>
              <c:idx val="2"/>
              <c:layout>
                <c:manualLayout>
                  <c:x val="1.872948236823244E-2"/>
                  <c:y val="-3.92487237983864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C27-4686-BEAD-69B63D477358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2022년</c:v>
                </c:pt>
                <c:pt idx="1">
                  <c:v>2023년</c:v>
                </c:pt>
                <c:pt idx="2">
                  <c:v>2024년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8970</c:v>
                </c:pt>
                <c:pt idx="1">
                  <c:v>11113</c:v>
                </c:pt>
                <c:pt idx="2">
                  <c:v>13511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17-4DD2-82B1-F4F0BC82F74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내국인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8094223552348658E-2"/>
                  <c:y val="-3.401556062526824E-2"/>
                </c:manualLayout>
              </c:layout>
              <c:tx>
                <c:rich>
                  <a:bodyPr/>
                  <a:lstStyle/>
                  <a:p>
                    <a:fld id="{19587A2B-6767-47CB-8420-890618E198CD}" type="VALUE">
                      <a:rPr lang="en-US" altLang="ko-KR" sz="1200" b="1" i="0" baseline="0" smtClean="0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FC27-4686-BEAD-69B63D477358}"/>
                </c:ext>
              </c:extLst>
            </c:dLbl>
            <c:dLbl>
              <c:idx val="1"/>
              <c:layout>
                <c:manualLayout>
                  <c:x val="2.3411852960290434E-2"/>
                  <c:y val="-3.92487237983864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C27-4686-BEAD-69B63D477358}"/>
                </c:ext>
              </c:extLst>
            </c:dLbl>
            <c:dLbl>
              <c:idx val="2"/>
              <c:layout>
                <c:manualLayout>
                  <c:x val="2.653343335499584E-2"/>
                  <c:y val="-4.1865305384945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C27-4686-BEAD-69B63D477358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2022년</c:v>
                </c:pt>
                <c:pt idx="1">
                  <c:v>2023년</c:v>
                </c:pt>
                <c:pt idx="2">
                  <c:v>2024년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8426</c:v>
                </c:pt>
                <c:pt idx="1">
                  <c:v>10219</c:v>
                </c:pt>
                <c:pt idx="2">
                  <c:v>13010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417-4DD2-82B1-F4F0BC82F7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4"/>
        <c:gapDepth val="122"/>
        <c:shape val="box"/>
        <c:axId val="1311126960"/>
        <c:axId val="1060757440"/>
        <c:axId val="0"/>
      </c:bar3DChart>
      <c:catAx>
        <c:axId val="1311126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60757440"/>
        <c:crosses val="autoZero"/>
        <c:auto val="1"/>
        <c:lblAlgn val="ctr"/>
        <c:lblOffset val="100"/>
        <c:noMultiLvlLbl val="0"/>
      </c:catAx>
      <c:valAx>
        <c:axId val="1060757440"/>
        <c:scaling>
          <c:orientation val="minMax"/>
          <c:max val="12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1" i="0" baseline="0"/>
                  <a:t>(</a:t>
                </a:r>
                <a:r>
                  <a:rPr lang="ko-KR" sz="1200" b="1" i="0" baseline="0"/>
                  <a:t>건</a:t>
                </a:r>
                <a:r>
                  <a:rPr lang="en-US" sz="1200" b="1" i="0" baseline="0"/>
                  <a:t>)</a:t>
                </a:r>
                <a:endParaRPr lang="ko-KR" sz="1200" b="1" i="0" baseline="0"/>
              </a:p>
            </c:rich>
          </c:tx>
          <c:layout>
            <c:manualLayout>
              <c:xMode val="edge"/>
              <c:yMode val="edge"/>
              <c:x val="4.3702125525875692E-2"/>
              <c:y val="6.3825223887700455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11126960"/>
        <c:crosses val="autoZero"/>
        <c:crossBetween val="between"/>
        <c:majorUnit val="30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5291629346985043"/>
          <c:y val="0.88539290238852697"/>
          <c:w val="0.29260662286294642"/>
          <c:h val="5.704230270717299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13,511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8213785837660963"/>
          <c:y val="2.5783299689849238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173477875677631"/>
          <c:y val="0.14981558850178525"/>
          <c:w val="0.8803292986439305"/>
          <c:h val="0.7252442257082234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상담실적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4.5222895461757813E-3"/>
                  <c:y val="-7.73498990695477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A5C-4B0B-B507-C774E7797EB8}"/>
                </c:ext>
              </c:extLst>
            </c:dLbl>
            <c:dLbl>
              <c:idx val="1"/>
              <c:layout>
                <c:manualLayout>
                  <c:x val="4.5222895461757258E-3"/>
                  <c:y val="0"/>
                </c:manualLayout>
              </c:layout>
              <c:tx>
                <c:rich>
                  <a:bodyPr/>
                  <a:lstStyle/>
                  <a:p>
                    <a:fld id="{2FE468DB-D8C6-491C-9DE5-26E3CA8BDE0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A30C-4041-B022-B50DE9A75785}"/>
                </c:ext>
              </c:extLst>
            </c:dLbl>
            <c:dLbl>
              <c:idx val="2"/>
              <c:layout>
                <c:manualLayout>
                  <c:x val="9.0445790923515627E-3"/>
                  <c:y val="-1.0313319875939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5C-4B0B-B507-C774E7797EB8}"/>
                </c:ext>
              </c:extLst>
            </c:dLbl>
            <c:dLbl>
              <c:idx val="3"/>
              <c:layout>
                <c:manualLayout>
                  <c:x val="6.029719394901041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A5C-4B0B-B507-C774E7797EB8}"/>
                </c:ext>
              </c:extLst>
            </c:dLbl>
            <c:dLbl>
              <c:idx val="4"/>
              <c:layout>
                <c:manualLayout>
                  <c:x val="7.5371492436263014E-3"/>
                  <c:y val="-5.15665993796984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A5C-4B0B-B507-C774E7797EB8}"/>
                </c:ext>
              </c:extLst>
            </c:dLbl>
            <c:dLbl>
              <c:idx val="5"/>
              <c:layout>
                <c:manualLayout>
                  <c:x val="7.5371492436263014E-3"/>
                  <c:y val="-2.578329968985018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A5C-4B0B-B507-C774E7797EB8}"/>
                </c:ext>
              </c:extLst>
            </c:dLbl>
            <c:dLbl>
              <c:idx val="6"/>
              <c:layout>
                <c:manualLayout>
                  <c:x val="7.5371492436263014E-3"/>
                  <c:y val="-1.0313319875939695E-2"/>
                </c:manualLayout>
              </c:layout>
              <c:tx>
                <c:rich>
                  <a:bodyPr/>
                  <a:lstStyle/>
                  <a:p>
                    <a:fld id="{67E04718-63AB-4EBA-8E00-A972B14618CF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E-A30C-4041-B022-B50DE9A75785}"/>
                </c:ext>
              </c:extLst>
            </c:dLbl>
            <c:dLbl>
              <c:idx val="7"/>
              <c:layout>
                <c:manualLayout>
                  <c:x val="7.5371492436263014E-3"/>
                  <c:y val="-1.2891649844924618E-2"/>
                </c:manualLayout>
              </c:layout>
              <c:tx>
                <c:rich>
                  <a:bodyPr/>
                  <a:lstStyle/>
                  <a:p>
                    <a:fld id="{50735F7E-EEA4-4D0F-8C62-2EA120D5F60A}" type="VALUE">
                      <a:rPr lang="en-US" altLang="ko-KR" sz="1200" b="1" i="0" baseline="0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A30C-4041-B022-B50DE9A75785}"/>
                </c:ext>
              </c:extLst>
            </c:dLbl>
            <c:dLbl>
              <c:idx val="8"/>
              <c:layout>
                <c:manualLayout>
                  <c:x val="4.6543973746506796E-3"/>
                  <c:y val="-1.96190608828973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A30C-4041-B022-B50DE9A75785}"/>
                </c:ext>
              </c:extLst>
            </c:dLbl>
            <c:dLbl>
              <c:idx val="9"/>
              <c:layout>
                <c:manualLayout>
                  <c:x val="9.0445790923514516E-3"/>
                  <c:y val="-7.7349899069547711E-3"/>
                </c:manualLayout>
              </c:layout>
              <c:tx>
                <c:rich>
                  <a:bodyPr/>
                  <a:lstStyle/>
                  <a:p>
                    <a:fld id="{EE3C068C-A798-465B-BAD0-0E2850D2B95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BA5C-4B0B-B507-C774E7797EB8}"/>
                </c:ext>
              </c:extLst>
            </c:dLbl>
            <c:dLbl>
              <c:idx val="10"/>
              <c:layout>
                <c:manualLayout>
                  <c:x val="9.0445790923514516E-3"/>
                  <c:y val="-5.156659937969847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A5C-4B0B-B507-C774E7797EB8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Sheet1!$A$2:$A$13</c:f>
              <c:strCache>
                <c:ptCount val="12"/>
                <c:pt idx="0">
                  <c:v>1월</c:v>
                </c:pt>
                <c:pt idx="1">
                  <c:v>2월</c:v>
                </c:pt>
                <c:pt idx="2">
                  <c:v>3월</c:v>
                </c:pt>
                <c:pt idx="3">
                  <c:v>4월</c:v>
                </c:pt>
                <c:pt idx="4">
                  <c:v>5월</c:v>
                </c:pt>
                <c:pt idx="5">
                  <c:v>6월</c:v>
                </c:pt>
                <c:pt idx="6">
                  <c:v>7월</c:v>
                </c:pt>
                <c:pt idx="7">
                  <c:v>8월</c:v>
                </c:pt>
                <c:pt idx="8">
                  <c:v>9월</c:v>
                </c:pt>
                <c:pt idx="9">
                  <c:v>10월</c:v>
                </c:pt>
                <c:pt idx="10">
                  <c:v>11월</c:v>
                </c:pt>
                <c:pt idx="11">
                  <c:v>12월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1083</c:v>
                </c:pt>
                <c:pt idx="1">
                  <c:v>1109</c:v>
                </c:pt>
                <c:pt idx="2">
                  <c:v>1277</c:v>
                </c:pt>
                <c:pt idx="3">
                  <c:v>1145</c:v>
                </c:pt>
                <c:pt idx="4">
                  <c:v>1078</c:v>
                </c:pt>
                <c:pt idx="5">
                  <c:v>1124</c:v>
                </c:pt>
                <c:pt idx="6">
                  <c:v>1554</c:v>
                </c:pt>
                <c:pt idx="7">
                  <c:v>1160</c:v>
                </c:pt>
                <c:pt idx="8">
                  <c:v>1167</c:v>
                </c:pt>
                <c:pt idx="9">
                  <c:v>984</c:v>
                </c:pt>
                <c:pt idx="10">
                  <c:v>996</c:v>
                </c:pt>
                <c:pt idx="11">
                  <c:v>834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0C-4041-B022-B50DE9A757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60838624"/>
        <c:axId val="1060756192"/>
        <c:axId val="0"/>
      </c:bar3DChart>
      <c:catAx>
        <c:axId val="1460838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60756192"/>
        <c:crosses val="autoZero"/>
        <c:auto val="1"/>
        <c:lblAlgn val="ctr"/>
        <c:lblOffset val="100"/>
        <c:noMultiLvlLbl val="0"/>
      </c:catAx>
      <c:valAx>
        <c:axId val="1060756192"/>
        <c:scaling>
          <c:orientation val="minMax"/>
          <c:max val="16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 dirty="0"/>
                  <a:t>(</a:t>
                </a:r>
                <a:r>
                  <a:rPr lang="ko-KR" b="1" dirty="0"/>
                  <a:t>건</a:t>
                </a:r>
                <a:r>
                  <a:rPr lang="en-US" b="1" dirty="0"/>
                  <a:t>)</a:t>
                </a:r>
                <a:endParaRPr lang="ko-KR" b="1" dirty="0"/>
              </a:p>
            </c:rich>
          </c:tx>
          <c:layout>
            <c:manualLayout>
              <c:xMode val="edge"/>
              <c:yMode val="edge"/>
              <c:x val="4.6730325310483073E-2"/>
              <c:y val="7.965841797327429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460838624"/>
        <c:crosses val="autoZero"/>
        <c:crossBetween val="between"/>
        <c:majorUnit val="4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13,511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7702167008129617"/>
          <c:y val="5.227933405783433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257927777970829"/>
          <c:y val="0.1714704152109286"/>
          <c:w val="0.87737559262871923"/>
          <c:h val="0.6606240438532675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3004690300111555E-2"/>
                  <c:y val="-2.3763333662651973E-2"/>
                </c:manualLayout>
              </c:layout>
              <c:tx>
                <c:rich>
                  <a:bodyPr/>
                  <a:lstStyle/>
                  <a:p>
                    <a:fld id="{6ACB7135-9394-4ABD-A5B2-941A31DA5D9E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FE8B-4219-A518-1B45CD4281C5}"/>
                </c:ext>
              </c:extLst>
            </c:dLbl>
            <c:dLbl>
              <c:idx val="1"/>
              <c:layout>
                <c:manualLayout>
                  <c:x val="2.7605628360133899E-2"/>
                  <c:y val="-2.6139667028917256E-2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0000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E8B-4219-A518-1B45CD4281C5}"/>
                </c:ext>
              </c:extLst>
            </c:dLbl>
            <c:dLbl>
              <c:idx val="2"/>
              <c:layout>
                <c:manualLayout>
                  <c:x val="2.1471044280104143E-2"/>
                  <c:y val="-2.8516000395182279E-2"/>
                </c:manualLayout>
              </c:layout>
              <c:tx>
                <c:rich>
                  <a:bodyPr/>
                  <a:lstStyle/>
                  <a:p>
                    <a:fld id="{C9BEC2A7-4A29-47C3-BDC5-289D4BBF6AF2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FE8B-4219-A518-1B45CD4281C5}"/>
                </c:ext>
              </c:extLst>
            </c:dLbl>
            <c:dLbl>
              <c:idx val="3"/>
              <c:layout>
                <c:manualLayout>
                  <c:x val="2.4538336320119019E-2"/>
                  <c:y val="-3.3268667127712849E-2"/>
                </c:manualLayout>
              </c:layout>
              <c:tx>
                <c:rich>
                  <a:bodyPr/>
                  <a:lstStyle/>
                  <a:p>
                    <a:fld id="{346A6803-CAD8-4E53-87AB-3F8AAD4DD85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FE8B-4219-A518-1B45CD4281C5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전화</c:v>
                </c:pt>
                <c:pt idx="1">
                  <c:v>내방</c:v>
                </c:pt>
                <c:pt idx="2">
                  <c:v>방문</c:v>
                </c:pt>
                <c:pt idx="3">
                  <c:v>사이버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11892</c:v>
                </c:pt>
                <c:pt idx="1">
                  <c:v>1038</c:v>
                </c:pt>
                <c:pt idx="2">
                  <c:v>336</c:v>
                </c:pt>
                <c:pt idx="3">
                  <c:v>245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8B-4219-A518-1B45CD4281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2"/>
        <c:gapDepth val="110"/>
        <c:shape val="box"/>
        <c:axId val="1349486032"/>
        <c:axId val="1352151792"/>
        <c:axId val="0"/>
      </c:bar3DChart>
      <c:catAx>
        <c:axId val="1349486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1792"/>
        <c:crosses val="autoZero"/>
        <c:auto val="1"/>
        <c:lblAlgn val="ctr"/>
        <c:lblOffset val="100"/>
        <c:noMultiLvlLbl val="0"/>
      </c:catAx>
      <c:valAx>
        <c:axId val="1352151792"/>
        <c:scaling>
          <c:orientation val="minMax"/>
        </c:scaling>
        <c:delete val="0"/>
        <c:axPos val="l"/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5.1877666188472983E-2"/>
              <c:y val="0.1386676591132945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49486032"/>
        <c:crosses val="autoZero"/>
        <c:crossBetween val="between"/>
        <c:majorUnit val="3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13,511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8991701231186554"/>
          <c:y val="2.547003324416944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2033039630698768"/>
          <c:y val="0.17389563552767642"/>
          <c:w val="0.86437692458421322"/>
          <c:h val="0.6858049960260824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2219912447496437E-2"/>
                  <c:y val="-0.35535966089237947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6D1-49F4-8993-C0FEFF37DAAF}"/>
                </c:ext>
              </c:extLst>
            </c:dLbl>
            <c:dLbl>
              <c:idx val="1"/>
              <c:layout>
                <c:manualLayout>
                  <c:x val="1.5157267197148577E-2"/>
                  <c:y val="-7.947599839334081E-2"/>
                </c:manualLayout>
              </c:layout>
              <c:tx>
                <c:rich>
                  <a:bodyPr/>
                  <a:lstStyle/>
                  <a:p>
                    <a:fld id="{51DEB18A-7289-418A-959B-9562FB50456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36D1-49F4-8993-C0FEFF37DAAF}"/>
                </c:ext>
              </c:extLst>
            </c:dLbl>
            <c:dLbl>
              <c:idx val="2"/>
              <c:layout>
                <c:manualLayout>
                  <c:x val="1.4697446877918007E-2"/>
                  <c:y val="-7.17393580200490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6A7499-94D8-4CE8-85E8-F67A4AF1CA01}" type="VALUE">
                      <a:rPr lang="en-US" altLang="ko-KR" sz="1200" b="1" i="0" baseline="0">
                        <a:solidFill>
                          <a:srgbClr val="0000FF"/>
                        </a:solidFill>
                      </a:rPr>
                      <a:pPr>
                        <a:defRPr sz="1200" b="1"/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4330128036455985E-2"/>
                      <c:h val="4.9493150771625936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6D1-49F4-8993-C0FEFF37DAAF}"/>
                </c:ext>
              </c:extLst>
            </c:dLbl>
            <c:dLbl>
              <c:idx val="3"/>
              <c:layout>
                <c:manualLayout>
                  <c:x val="1.4697501611916249E-2"/>
                  <c:y val="-7.048351465221823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4CC6599-8480-40D4-84CC-8A734F558336}" type="VALUE">
                      <a:rPr lang="en-US" altLang="ko-KR" sz="1200" b="1" i="0" baseline="0">
                        <a:solidFill>
                          <a:srgbClr val="0000FF"/>
                        </a:solidFill>
                      </a:rPr>
                      <a:pPr>
                        <a:defRPr sz="1200" b="1"/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123592992591466E-2"/>
                      <c:h val="5.7028251287098007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36D1-49F4-8993-C0FEFF37DAAF}"/>
                </c:ext>
              </c:extLst>
            </c:dLbl>
            <c:dLbl>
              <c:idx val="4"/>
              <c:layout>
                <c:manualLayout>
                  <c:x val="1.54710024750714E-2"/>
                  <c:y val="-6.9025877466606281E-2"/>
                </c:manualLayout>
              </c:layout>
              <c:tx>
                <c:rich>
                  <a:bodyPr/>
                  <a:lstStyle/>
                  <a:p>
                    <a:fld id="{483C8DC4-9B32-407E-AB8A-32BC84A0153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6D1-49F4-8993-C0FEFF37DAAF}"/>
                </c:ext>
              </c:extLst>
            </c:dLbl>
            <c:dLbl>
              <c:idx val="5"/>
              <c:layout>
                <c:manualLayout>
                  <c:x val="1.3923891280764612E-2"/>
                  <c:y val="-6.9319220941262943E-2"/>
                </c:manualLayout>
              </c:layout>
              <c:tx>
                <c:rich>
                  <a:bodyPr/>
                  <a:lstStyle/>
                  <a:p>
                    <a:fld id="{2E4085EA-75EA-4561-AB76-6A9AA7E0E53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36D1-49F4-8993-C0FEFF37DAAF}"/>
                </c:ext>
              </c:extLst>
            </c:dLbl>
            <c:dLbl>
              <c:idx val="6"/>
              <c:layout>
                <c:manualLayout>
                  <c:x val="1.3923891280764714E-2"/>
                  <c:y val="-7.3847777597361081E-2"/>
                </c:manualLayout>
              </c:layout>
              <c:tx>
                <c:rich>
                  <a:bodyPr/>
                  <a:lstStyle/>
                  <a:p>
                    <a:fld id="{5C1F4E2D-3A7B-4C70-98A9-65A80DF173D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6D1-49F4-8993-C0FEFF37DAAF}"/>
                </c:ext>
              </c:extLst>
            </c:dLbl>
            <c:dLbl>
              <c:idx val="7"/>
              <c:layout>
                <c:manualLayout>
                  <c:x val="1.701811366937819E-2"/>
                  <c:y val="-6.882419047456266E-2"/>
                </c:manualLayout>
              </c:layout>
              <c:tx>
                <c:rich>
                  <a:bodyPr/>
                  <a:lstStyle/>
                  <a:p>
                    <a:fld id="{D536E181-23BF-4245-9454-72C278ECF886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36D1-49F4-8993-C0FEFF37DAAF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본인</c:v>
                </c:pt>
                <c:pt idx="1">
                  <c:v>가족 및 친인척</c:v>
                </c:pt>
                <c:pt idx="2">
                  <c:v>배우자</c:v>
                </c:pt>
                <c:pt idx="3">
                  <c:v>지인</c:v>
                </c:pt>
                <c:pt idx="4">
                  <c:v>모르는 사람</c:v>
                </c:pt>
                <c:pt idx="5">
                  <c:v>경찰</c:v>
                </c:pt>
                <c:pt idx="6">
                  <c:v>상담소 쉼터</c:v>
                </c:pt>
                <c:pt idx="7">
                  <c:v>그 외 기관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11569</c:v>
                </c:pt>
                <c:pt idx="1">
                  <c:v>236</c:v>
                </c:pt>
                <c:pt idx="2">
                  <c:v>21</c:v>
                </c:pt>
                <c:pt idx="3">
                  <c:v>78</c:v>
                </c:pt>
                <c:pt idx="4">
                  <c:v>7</c:v>
                </c:pt>
                <c:pt idx="5">
                  <c:v>873</c:v>
                </c:pt>
                <c:pt idx="6">
                  <c:v>407</c:v>
                </c:pt>
                <c:pt idx="7">
                  <c:v>320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D1-49F4-8993-C0FEFF37DA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2"/>
        <c:shape val="box"/>
        <c:axId val="1349486032"/>
        <c:axId val="1352151792"/>
        <c:axId val="0"/>
      </c:bar3DChart>
      <c:catAx>
        <c:axId val="1349486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1792"/>
        <c:crosses val="autoZero"/>
        <c:auto val="1"/>
        <c:lblAlgn val="ctr"/>
        <c:lblOffset val="100"/>
        <c:noMultiLvlLbl val="0"/>
      </c:catAx>
      <c:valAx>
        <c:axId val="13521517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8.2761198849710296E-2"/>
              <c:y val="0.1310474049891892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49486032"/>
        <c:crosses val="autoZero"/>
        <c:crossBetween val="between"/>
        <c:majorUnit val="3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상담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13,511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8164191737641207"/>
          <c:y val="3.35711319985567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0731495935479874E-2"/>
          <c:y val="0.15936327290794847"/>
          <c:w val="0.91152247964511879"/>
          <c:h val="0.6126502919428704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8.9679301169926506E-3"/>
                  <c:y val="-9.5917519995876305E-3"/>
                </c:manualLayout>
              </c:layout>
              <c:tx>
                <c:rich>
                  <a:bodyPr/>
                  <a:lstStyle/>
                  <a:p>
                    <a:fld id="{A44253A8-7CB9-42E1-AA35-2F8DDE991B82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FF65-4636-AB0F-D9D75C61C643}"/>
                </c:ext>
              </c:extLst>
            </c:dLbl>
            <c:dLbl>
              <c:idx val="1"/>
              <c:layout>
                <c:manualLayout>
                  <c:x val="8.9679301169926506E-3"/>
                  <c:y val="-7.19381399969072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F65-4636-AB0F-D9D75C61C643}"/>
                </c:ext>
              </c:extLst>
            </c:dLbl>
            <c:dLbl>
              <c:idx val="2"/>
              <c:layout>
                <c:manualLayout>
                  <c:x val="1.0462585136491426E-2"/>
                  <c:y val="-7.19381399969081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F65-4636-AB0F-D9D75C61C643}"/>
                </c:ext>
              </c:extLst>
            </c:dLbl>
            <c:dLbl>
              <c:idx val="3"/>
              <c:layout>
                <c:manualLayout>
                  <c:x val="8.9679301169926506E-3"/>
                  <c:y val="-4.79587599979390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F65-4636-AB0F-D9D75C61C643}"/>
                </c:ext>
              </c:extLst>
            </c:dLbl>
            <c:dLbl>
              <c:idx val="4"/>
              <c:layout>
                <c:manualLayout>
                  <c:x val="1.3451895175488976E-2"/>
                  <c:y val="-9.591751999587718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F65-4636-AB0F-D9D75C61C643}"/>
                </c:ext>
              </c:extLst>
            </c:dLbl>
            <c:dLbl>
              <c:idx val="5"/>
              <c:layout>
                <c:manualLayout>
                  <c:x val="1.3451895175488976E-2"/>
                  <c:y val="-7.19381399969072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F65-4636-AB0F-D9D75C61C643}"/>
                </c:ext>
              </c:extLst>
            </c:dLbl>
            <c:dLbl>
              <c:idx val="6"/>
              <c:layout>
                <c:manualLayout>
                  <c:x val="1.3451895175488976E-2"/>
                  <c:y val="-7.19381399969081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F65-4636-AB0F-D9D75C61C643}"/>
                </c:ext>
              </c:extLst>
            </c:dLbl>
            <c:dLbl>
              <c:idx val="7"/>
              <c:layout>
                <c:manualLayout>
                  <c:x val="1.3451895175488976E-2"/>
                  <c:y val="-9.59175199958758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F65-4636-AB0F-D9D75C61C643}"/>
                </c:ext>
              </c:extLst>
            </c:dLbl>
            <c:dLbl>
              <c:idx val="8"/>
              <c:layout>
                <c:manualLayout>
                  <c:x val="8.9679301169926506E-3"/>
                  <c:y val="-4.795875999793815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F65-4636-AB0F-D9D75C61C643}"/>
                </c:ext>
              </c:extLst>
            </c:dLbl>
            <c:dLbl>
              <c:idx val="9"/>
              <c:layout>
                <c:manualLayout>
                  <c:x val="8.9679301169925413E-3"/>
                  <c:y val="-2.39793799989690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F65-4636-AB0F-D9D75C61C643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가정폭력</c:v>
                </c:pt>
                <c:pt idx="1">
                  <c:v>성폭력</c:v>
                </c:pt>
                <c:pt idx="2">
                  <c:v>성매매</c:v>
                </c:pt>
                <c:pt idx="3">
                  <c:v>스토킹</c:v>
                </c:pt>
                <c:pt idx="4">
                  <c:v>교제폭력</c:v>
                </c:pt>
                <c:pt idx="5">
                  <c:v>디지털성범죄</c:v>
                </c:pt>
                <c:pt idx="6">
                  <c:v>가족문제</c:v>
                </c:pt>
                <c:pt idx="7">
                  <c:v>정서, 정신건강</c:v>
                </c:pt>
                <c:pt idx="8">
                  <c:v>이주지원</c:v>
                </c:pt>
                <c:pt idx="9">
                  <c:v>기타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5400</c:v>
                </c:pt>
                <c:pt idx="1">
                  <c:v>475</c:v>
                </c:pt>
                <c:pt idx="2">
                  <c:v>136</c:v>
                </c:pt>
                <c:pt idx="3">
                  <c:v>782</c:v>
                </c:pt>
                <c:pt idx="4">
                  <c:v>516</c:v>
                </c:pt>
                <c:pt idx="5">
                  <c:v>81</c:v>
                </c:pt>
                <c:pt idx="6">
                  <c:v>62</c:v>
                </c:pt>
                <c:pt idx="7">
                  <c:v>4743</c:v>
                </c:pt>
                <c:pt idx="8">
                  <c:v>25</c:v>
                </c:pt>
                <c:pt idx="9">
                  <c:v>1291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F65-4636-AB0F-D9D75C61C6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3"/>
        <c:shape val="box"/>
        <c:axId val="1161645968"/>
        <c:axId val="1352149296"/>
        <c:axId val="0"/>
      </c:bar3DChart>
      <c:catAx>
        <c:axId val="1161645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49296"/>
        <c:crosses val="autoZero"/>
        <c:auto val="1"/>
        <c:lblAlgn val="ctr"/>
        <c:lblOffset val="100"/>
        <c:noMultiLvlLbl val="0"/>
      </c:catAx>
      <c:valAx>
        <c:axId val="1352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3.3793090786522775E-2"/>
              <c:y val="0.117308448653066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61645968"/>
        <c:crosses val="autoZero"/>
        <c:crossBetween val="between"/>
        <c:majorUnit val="1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조치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16,247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7676576384300381"/>
          <c:y val="4.09494040619381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3564180003391442E-2"/>
          <c:y val="0.15916079326904839"/>
          <c:w val="0.91643581999660861"/>
          <c:h val="0.5777259140119416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7.7354952763533094E-3"/>
                  <c:y val="-0.30591613622741998"/>
                </c:manualLayout>
              </c:layout>
              <c:tx>
                <c:rich>
                  <a:bodyPr/>
                  <a:lstStyle/>
                  <a:p>
                    <a:fld id="{33F4600B-7A03-4C0B-9CC4-C0074EB9D3AC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788-4B29-B904-60104571C336}"/>
                </c:ext>
              </c:extLst>
            </c:dLbl>
            <c:dLbl>
              <c:idx val="1"/>
              <c:layout>
                <c:manualLayout>
                  <c:x val="6.1883962210826761E-3"/>
                  <c:y val="-6.26285003300229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788-4B29-B904-60104571C336}"/>
                </c:ext>
              </c:extLst>
            </c:dLbl>
            <c:dLbl>
              <c:idx val="2"/>
              <c:layout>
                <c:manualLayout>
                  <c:x val="9.2825943316239713E-3"/>
                  <c:y val="-0.154162462350825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788-4B29-B904-60104571C336}"/>
                </c:ext>
              </c:extLst>
            </c:dLbl>
            <c:dLbl>
              <c:idx val="3"/>
              <c:layout>
                <c:manualLayout>
                  <c:x val="9.2825943316239713E-3"/>
                  <c:y val="-0.142118519979667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788-4B29-B904-60104571C336}"/>
                </c:ext>
              </c:extLst>
            </c:dLbl>
            <c:dLbl>
              <c:idx val="4"/>
              <c:layout>
                <c:manualLayout>
                  <c:x val="1.2376792442165295E-2"/>
                  <c:y val="-5.05845579588648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788-4B29-B904-60104571C336}"/>
                </c:ext>
              </c:extLst>
            </c:dLbl>
            <c:dLbl>
              <c:idx val="5"/>
              <c:layout>
                <c:manualLayout>
                  <c:x val="4.641297165811872E-3"/>
                  <c:y val="-5.05845579588647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788-4B29-B904-60104571C336}"/>
                </c:ext>
              </c:extLst>
            </c:dLbl>
            <c:dLbl>
              <c:idx val="6"/>
              <c:layout>
                <c:manualLayout>
                  <c:x val="9.2825943316239713E-3"/>
                  <c:y val="-5.29933464330964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788-4B29-B904-60104571C336}"/>
                </c:ext>
              </c:extLst>
            </c:dLbl>
            <c:dLbl>
              <c:idx val="7"/>
              <c:layout>
                <c:manualLayout>
                  <c:x val="4.641297165811872E-3"/>
                  <c:y val="-4.81757694846331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1788-4B29-B904-60104571C336}"/>
                </c:ext>
              </c:extLst>
            </c:dLbl>
            <c:dLbl>
              <c:idx val="8"/>
              <c:layout>
                <c:manualLayout>
                  <c:x val="1.0829693386894747E-2"/>
                  <c:y val="-0.110804269814656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788-4B29-B904-60104571C336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Sheet1!$A$2:$A$10</c:f>
              <c:strCache>
                <c:ptCount val="9"/>
                <c:pt idx="0">
                  <c:v>기관정보제공</c:v>
                </c:pt>
                <c:pt idx="1">
                  <c:v>직접연계</c:v>
                </c:pt>
                <c:pt idx="2">
                  <c:v>피해자지원 정보교환</c:v>
                </c:pt>
                <c:pt idx="3">
                  <c:v>심리정서지원</c:v>
                </c:pt>
                <c:pt idx="4">
                  <c:v>호전환(기관)</c:v>
                </c:pt>
                <c:pt idx="5">
                  <c:v>방문상담</c:v>
                </c:pt>
                <c:pt idx="6">
                  <c:v>단순문의 응대</c:v>
                </c:pt>
                <c:pt idx="7">
                  <c:v>사례회의</c:v>
                </c:pt>
                <c:pt idx="8">
                  <c:v>기타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7936</c:v>
                </c:pt>
                <c:pt idx="1">
                  <c:v>484</c:v>
                </c:pt>
                <c:pt idx="2">
                  <c:v>2825</c:v>
                </c:pt>
                <c:pt idx="3">
                  <c:v>2652</c:v>
                </c:pt>
                <c:pt idx="4">
                  <c:v>203</c:v>
                </c:pt>
                <c:pt idx="5">
                  <c:v>45</c:v>
                </c:pt>
                <c:pt idx="6">
                  <c:v>318</c:v>
                </c:pt>
                <c:pt idx="7">
                  <c:v>80</c:v>
                </c:pt>
                <c:pt idx="8">
                  <c:v>1704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88-4B29-B904-60104571C3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4"/>
        <c:shape val="box"/>
        <c:axId val="1351933152"/>
        <c:axId val="1283040528"/>
        <c:axId val="0"/>
      </c:bar3DChart>
      <c:catAx>
        <c:axId val="1351933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83040528"/>
        <c:crosses val="autoZero"/>
        <c:auto val="1"/>
        <c:lblAlgn val="ctr"/>
        <c:lblOffset val="100"/>
        <c:noMultiLvlLbl val="0"/>
      </c:catAx>
      <c:valAx>
        <c:axId val="1283040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sz="1200" b="1" i="0" baseline="0" dirty="0"/>
                  <a:t>(</a:t>
                </a:r>
                <a:r>
                  <a:rPr lang="ko-KR" altLang="en-US" sz="1200" b="1" i="0" baseline="0" dirty="0"/>
                  <a:t>건</a:t>
                </a:r>
                <a:r>
                  <a:rPr lang="en-US" altLang="ko-KR" sz="1200" b="1" i="0" baseline="0" dirty="0"/>
                  <a:t>)</a:t>
                </a:r>
                <a:endParaRPr lang="ko-KR" altLang="en-US" sz="1200" b="1" i="0" baseline="0" dirty="0"/>
              </a:p>
            </c:rich>
          </c:tx>
          <c:layout>
            <c:manualLayout>
              <c:xMode val="edge"/>
              <c:yMode val="edge"/>
              <c:x val="3.7907459600005459E-2"/>
              <c:y val="0.1338522028086094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1933152"/>
        <c:crosses val="autoZero"/>
        <c:crossBetween val="between"/>
        <c:majorUnit val="2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조치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11,528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5828684727038131E-2"/>
          <c:y val="0.13372809447984177"/>
          <c:w val="0.92417131527296192"/>
          <c:h val="0.6639125443388738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2376838753453473E-2"/>
                  <c:y val="-0.35868236862570824"/>
                </c:manualLayout>
              </c:layout>
              <c:tx>
                <c:rich>
                  <a:bodyPr/>
                  <a:lstStyle/>
                  <a:p>
                    <a:fld id="{D81F7259-5E27-4414-95C1-2FFE429ED19F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DC2-43F7-A74C-4C2074FE014E}"/>
                </c:ext>
              </c:extLst>
            </c:dLbl>
            <c:dLbl>
              <c:idx val="1"/>
              <c:layout>
                <c:manualLayout>
                  <c:x val="1.0829693386894634E-2"/>
                  <c:y val="-7.5104640542488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DC2-43F7-A74C-4C2074FE014E}"/>
                </c:ext>
              </c:extLst>
            </c:dLbl>
            <c:dLbl>
              <c:idx val="2"/>
              <c:layout>
                <c:manualLayout>
                  <c:x val="1.2376792442165239E-2"/>
                  <c:y val="-6.39780271287862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DC2-43F7-A74C-4C2074FE014E}"/>
                </c:ext>
              </c:extLst>
            </c:dLbl>
            <c:dLbl>
              <c:idx val="3"/>
              <c:layout>
                <c:manualLayout>
                  <c:x val="9.2825943316239713E-3"/>
                  <c:y val="-0.192385226118192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DC2-43F7-A74C-4C2074FE014E}"/>
                </c:ext>
              </c:extLst>
            </c:dLbl>
            <c:dLbl>
              <c:idx val="4"/>
              <c:layout>
                <c:manualLayout>
                  <c:x val="1.3923891497435843E-2"/>
                  <c:y val="-6.11963737753606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DC2-43F7-A74C-4C2074FE014E}"/>
                </c:ext>
              </c:extLst>
            </c:dLbl>
            <c:dLbl>
              <c:idx val="5"/>
              <c:layout>
                <c:manualLayout>
                  <c:x val="1.3923891497435958E-2"/>
                  <c:y val="-5.84147204219351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DC2-43F7-A74C-4C2074FE014E}"/>
                </c:ext>
              </c:extLst>
            </c:dLbl>
            <c:dLbl>
              <c:idx val="6"/>
              <c:layout>
                <c:manualLayout>
                  <c:x val="1.624454008034195E-2"/>
                  <c:y val="-5.5632908742828897E-2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0000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6273732743145501E-2"/>
                      <c:h val="6.884601388895597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1DC2-43F7-A74C-4C2074FE014E}"/>
                </c:ext>
              </c:extLst>
            </c:dLbl>
            <c:dLbl>
              <c:idx val="7"/>
              <c:layout>
                <c:manualLayout>
                  <c:x val="9.2825943316239713E-3"/>
                  <c:y val="-7.8637800308822461E-2"/>
                </c:manualLayout>
              </c:layout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0000FF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1562755210434711E-2"/>
                      <c:h val="6.581897502531924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1DC2-43F7-A74C-4C2074FE014E}"/>
                </c:ext>
              </c:extLst>
            </c:dLbl>
            <c:dLbl>
              <c:idx val="8"/>
              <c:layout>
                <c:manualLayout>
                  <c:x val="1.3923891497435958E-2"/>
                  <c:y val="-8.06679472493390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DC2-43F7-A74C-4C2074FE014E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전문 상담기관</c:v>
                </c:pt>
                <c:pt idx="1">
                  <c:v>의료기관</c:v>
                </c:pt>
                <c:pt idx="2">
                  <c:v>법률기관</c:v>
                </c:pt>
                <c:pt idx="3">
                  <c:v>경찰</c:v>
                </c:pt>
                <c:pt idx="4">
                  <c:v>행정기관</c:v>
                </c:pt>
                <c:pt idx="5">
                  <c:v>긴급피난처</c:v>
                </c:pt>
                <c:pt idx="6">
                  <c:v>기타</c:v>
                </c:pt>
                <c:pt idx="7">
                  <c:v>보호시설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6979</c:v>
                </c:pt>
                <c:pt idx="1">
                  <c:v>296</c:v>
                </c:pt>
                <c:pt idx="2">
                  <c:v>111</c:v>
                </c:pt>
                <c:pt idx="3">
                  <c:v>2876</c:v>
                </c:pt>
                <c:pt idx="4">
                  <c:v>273</c:v>
                </c:pt>
                <c:pt idx="5">
                  <c:v>191</c:v>
                </c:pt>
                <c:pt idx="6">
                  <c:v>166</c:v>
                </c:pt>
                <c:pt idx="7">
                  <c:v>636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C2-43F7-A74C-4C2074FE01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shape val="box"/>
        <c:axId val="1351887552"/>
        <c:axId val="1352155952"/>
        <c:axId val="0"/>
      </c:bar3DChart>
      <c:catAx>
        <c:axId val="1351887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5952"/>
        <c:crosses val="autoZero"/>
        <c:auto val="1"/>
        <c:lblAlgn val="ctr"/>
        <c:lblOffset val="100"/>
        <c:noMultiLvlLbl val="0"/>
      </c:catAx>
      <c:valAx>
        <c:axId val="1352155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sz="1200" b="1" i="0" baseline="0" dirty="0"/>
                  <a:t>(</a:t>
                </a:r>
                <a:r>
                  <a:rPr lang="ko-KR" altLang="en-US" sz="1200" b="1" i="0" baseline="0" dirty="0"/>
                  <a:t>건</a:t>
                </a:r>
                <a:r>
                  <a:rPr lang="en-US" altLang="ko-KR" sz="1200" b="1" i="0" baseline="0" dirty="0"/>
                  <a:t>)</a:t>
                </a:r>
                <a:endParaRPr lang="ko-KR" altLang="en-US" sz="1200" b="1" i="0" baseline="0" dirty="0"/>
              </a:p>
            </c:rich>
          </c:tx>
          <c:layout>
            <c:manualLayout>
              <c:xMode val="edge"/>
              <c:yMode val="edge"/>
              <c:x val="2.8744613171635899E-2"/>
              <c:y val="9.5361787498651512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1887552"/>
        <c:crosses val="autoZero"/>
        <c:crossBetween val="between"/>
        <c:majorUnit val="10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입소 인원(명)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51000"/>
                    <a:satMod val="130000"/>
                  </a:schemeClr>
                </a:gs>
                <a:gs pos="80000">
                  <a:schemeClr val="accent6">
                    <a:shade val="93000"/>
                    <a:satMod val="130000"/>
                  </a:schemeClr>
                </a:gs>
                <a:gs pos="100000">
                  <a:schemeClr val="accent6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-1.5204249336280642E-3"/>
                  <c:y val="7.89713249108307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6F3-4997-95A0-27AC43FDDE8C}"/>
                </c:ext>
              </c:extLst>
            </c:dLbl>
            <c:dLbl>
              <c:idx val="1"/>
              <c:layout>
                <c:manualLayout>
                  <c:x val="-1.5204249336281202E-3"/>
                  <c:y val="7.89713249108308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6F3-4997-95A0-27AC43FDDE8C}"/>
                </c:ext>
              </c:extLst>
            </c:dLbl>
            <c:dLbl>
              <c:idx val="2"/>
              <c:layout>
                <c:manualLayout>
                  <c:x val="0"/>
                  <c:y val="7.10741924197477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6F3-4997-95A0-27AC43FDDE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2022년</c:v>
                </c:pt>
                <c:pt idx="1">
                  <c:v>2023년</c:v>
                </c:pt>
                <c:pt idx="2">
                  <c:v>2024년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227</c:v>
                </c:pt>
                <c:pt idx="1">
                  <c:v>235</c:v>
                </c:pt>
                <c:pt idx="2">
                  <c:v>212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6F3-4997-95A0-27AC43FDDE8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보호일 수(일)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5204249336280365E-3"/>
                  <c:y val="7.89713249108307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6F3-4997-95A0-27AC43FDDE8C}"/>
                </c:ext>
              </c:extLst>
            </c:dLbl>
            <c:dLbl>
              <c:idx val="1"/>
              <c:layout>
                <c:manualLayout>
                  <c:x val="3.0408498672561284E-3"/>
                  <c:y val="7.63389474138031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6F3-4997-95A0-27AC43FDDE8C}"/>
                </c:ext>
              </c:extLst>
            </c:dLbl>
            <c:dLbl>
              <c:idx val="2"/>
              <c:layout>
                <c:manualLayout>
                  <c:x val="4.5612748008840819E-3"/>
                  <c:y val="8.42360799048861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6F3-4997-95A0-27AC43FDDE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2022년</c:v>
                </c:pt>
                <c:pt idx="1">
                  <c:v>2023년</c:v>
                </c:pt>
                <c:pt idx="2">
                  <c:v>2024년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509</c:v>
                </c:pt>
                <c:pt idx="1">
                  <c:v>601</c:v>
                </c:pt>
                <c:pt idx="2">
                  <c:v>623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6F3-4997-95A0-27AC43FDDE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51752240"/>
        <c:axId val="1231654288"/>
        <c:axId val="1188505728"/>
      </c:bar3DChart>
      <c:catAx>
        <c:axId val="1051752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4288"/>
        <c:crosses val="autoZero"/>
        <c:auto val="1"/>
        <c:lblAlgn val="ctr"/>
        <c:lblOffset val="100"/>
        <c:noMultiLvlLbl val="0"/>
      </c:catAx>
      <c:valAx>
        <c:axId val="1231654288"/>
        <c:scaling>
          <c:orientation val="minMax"/>
          <c:max val="8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5.7186294434717989E-2"/>
              <c:y val="0.1733331454050710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2240"/>
        <c:crosses val="autoZero"/>
        <c:crossBetween val="between"/>
        <c:majorUnit val="200"/>
      </c:valAx>
      <c:serAx>
        <c:axId val="1188505728"/>
        <c:scaling>
          <c:orientation val="minMax"/>
        </c:scaling>
        <c:delete val="1"/>
        <c:axPos val="b"/>
        <c:majorTickMark val="none"/>
        <c:minorTickMark val="none"/>
        <c:tickLblPos val="nextTo"/>
        <c:crossAx val="1231654288"/>
        <c:crosses val="autoZero"/>
      </c:ser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605890533235769"/>
          <c:y val="0.91019115620652435"/>
          <c:w val="0.38803890085009712"/>
          <c:h val="5.7386658530478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입소 </a:t>
            </a:r>
            <a:r>
              <a:rPr lang="en-US" alt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182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40128294923752433"/>
          <c:y val="3.2148123599117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9184849026436677E-2"/>
          <c:y val="0.16360318350152844"/>
          <c:w val="0.92394504475348149"/>
          <c:h val="0.6789763538965142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3004690300111555E-2"/>
                  <c:y val="-2.7202258430022726E-2"/>
                </c:manualLayout>
              </c:layout>
              <c:tx>
                <c:rich>
                  <a:bodyPr/>
                  <a:lstStyle/>
                  <a:p>
                    <a:fld id="{8BF70C4D-CFD2-4E24-B355-6EAA8A3EB781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AA6-416D-B615-8C4D49257688}"/>
                </c:ext>
              </c:extLst>
            </c:dLbl>
            <c:dLbl>
              <c:idx val="1"/>
              <c:layout>
                <c:manualLayout>
                  <c:x val="2.6071982340126459E-2"/>
                  <c:y val="-2.72022584300228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AA6-416D-B615-8C4D49257688}"/>
                </c:ext>
              </c:extLst>
            </c:dLbl>
            <c:dLbl>
              <c:idx val="2"/>
              <c:layout>
                <c:manualLayout>
                  <c:x val="2.4538336320119019E-2"/>
                  <c:y val="-2.72022584300227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AA6-416D-B615-8C4D49257688}"/>
                </c:ext>
              </c:extLst>
            </c:dLbl>
            <c:dLbl>
              <c:idx val="3"/>
              <c:layout>
                <c:manualLayout>
                  <c:x val="2.147110465986871E-2"/>
                  <c:y val="-2.47293258454752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0534892258348104E-2"/>
                      <c:h val="5.873214888300361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4AA6-416D-B615-8C4D49257688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경찰연계</c:v>
                </c:pt>
                <c:pt idx="1">
                  <c:v>관련기관연계</c:v>
                </c:pt>
                <c:pt idx="2">
                  <c:v>긴급구조</c:v>
                </c:pt>
                <c:pt idx="3">
                  <c:v>자원입소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123</c:v>
                </c:pt>
                <c:pt idx="1">
                  <c:v>12</c:v>
                </c:pt>
                <c:pt idx="2">
                  <c:v>8</c:v>
                </c:pt>
                <c:pt idx="3">
                  <c:v>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A6-416D-B615-8C4D492576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51893552"/>
        <c:axId val="1352146384"/>
        <c:axId val="0"/>
      </c:bar3DChart>
      <c:catAx>
        <c:axId val="1351893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46384"/>
        <c:crosses val="autoZero"/>
        <c:auto val="1"/>
        <c:lblAlgn val="ctr"/>
        <c:lblOffset val="100"/>
        <c:noMultiLvlLbl val="0"/>
      </c:catAx>
      <c:valAx>
        <c:axId val="1352146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2.9101959685638792E-2"/>
              <c:y val="0.1654767706927501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1893552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입소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182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951483651574945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629690268332753E-2"/>
          <c:y val="0.18352535992732835"/>
          <c:w val="0.91370366742876508"/>
          <c:h val="0.686295272747472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0735522140052044E-2"/>
                  <c:y val="-2.853032669572664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4C66C83-FDBB-4833-AA60-BB69B70B4EDF}" type="VALUE">
                      <a:rPr lang="en-US" altLang="ko-KR">
                        <a:solidFill>
                          <a:srgbClr val="FF0000"/>
                        </a:solidFill>
                      </a:rPr>
                      <a:pPr>
                        <a:defRPr sz="1200" b="1">
                          <a:solidFill>
                            <a:schemeClr val="tx1"/>
                          </a:solidFill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4268752747279289E-2"/>
                      <c:h val="5.6412236875641265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0B9-495D-8DAC-B85669995B68}"/>
                </c:ext>
              </c:extLst>
            </c:dLbl>
            <c:dLbl>
              <c:idx val="1"/>
              <c:layout>
                <c:manualLayout>
                  <c:x val="1.0735522140052016E-2"/>
                  <c:y val="-7.780998189743718E-3"/>
                </c:manualLayout>
              </c:layout>
              <c:tx>
                <c:rich>
                  <a:bodyPr/>
                  <a:lstStyle/>
                  <a:p>
                    <a:fld id="{D5C90EBE-630B-420A-B2C3-52EC87A89A20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00B9-495D-8DAC-B85669995B68}"/>
                </c:ext>
              </c:extLst>
            </c:dLbl>
            <c:dLbl>
              <c:idx val="2"/>
              <c:layout>
                <c:manualLayout>
                  <c:x val="1.3802814180066949E-2"/>
                  <c:y val="-1.5561996379487247E-2"/>
                </c:manualLayout>
              </c:layout>
              <c:tx>
                <c:rich>
                  <a:bodyPr/>
                  <a:lstStyle/>
                  <a:p>
                    <a:fld id="{A1FC54E4-2AC1-46AE-8B80-AB4D12945D4F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0B9-495D-8DAC-B85669995B68}"/>
                </c:ext>
              </c:extLst>
            </c:dLbl>
            <c:dLbl>
              <c:idx val="3"/>
              <c:layout>
                <c:manualLayout>
                  <c:x val="1.3802814180066836E-2"/>
                  <c:y val="-1.0374664252991498E-2"/>
                </c:manualLayout>
              </c:layout>
              <c:tx>
                <c:rich>
                  <a:bodyPr/>
                  <a:lstStyle/>
                  <a:p>
                    <a:fld id="{2C9EFB0F-4F98-40F5-A38A-65D6267E12B9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00B9-495D-8DAC-B85669995B68}"/>
                </c:ext>
              </c:extLst>
            </c:dLbl>
            <c:dLbl>
              <c:idx val="4"/>
              <c:layout>
                <c:manualLayout>
                  <c:x val="1.0735522140052071E-2"/>
                  <c:y val="-2.0749328505982996E-2"/>
                </c:manualLayout>
              </c:layout>
              <c:tx>
                <c:rich>
                  <a:bodyPr/>
                  <a:lstStyle/>
                  <a:p>
                    <a:fld id="{0F269C88-E16B-4256-895C-4C1F80C7DDD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0B9-495D-8DAC-B85669995B68}"/>
                </c:ext>
              </c:extLst>
            </c:dLbl>
            <c:dLbl>
              <c:idx val="5"/>
              <c:layout>
                <c:manualLayout>
                  <c:x val="1.3802814180066949E-2"/>
                  <c:y val="-2.334299456923087E-2"/>
                </c:manualLayout>
              </c:layout>
              <c:tx>
                <c:rich>
                  <a:bodyPr/>
                  <a:lstStyle/>
                  <a:p>
                    <a:fld id="{9BC89AAF-E93E-4A1B-996D-9C9696DABB57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00B9-495D-8DAC-B85669995B6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가정폭력</c:v>
                </c:pt>
                <c:pt idx="1">
                  <c:v>성폭력</c:v>
                </c:pt>
                <c:pt idx="2">
                  <c:v>성매매</c:v>
                </c:pt>
                <c:pt idx="3">
                  <c:v>교제폭력</c:v>
                </c:pt>
                <c:pt idx="4">
                  <c:v>스토킹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160</c:v>
                </c:pt>
                <c:pt idx="1">
                  <c:v>7</c:v>
                </c:pt>
                <c:pt idx="2">
                  <c:v>2</c:v>
                </c:pt>
                <c:pt idx="3">
                  <c:v>6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B9-495D-8DAC-B85669995B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32383936"/>
        <c:axId val="1186962192"/>
        <c:axId val="0"/>
      </c:bar3DChart>
      <c:catAx>
        <c:axId val="1232383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86962192"/>
        <c:crosses val="autoZero"/>
        <c:auto val="1"/>
        <c:lblAlgn val="ctr"/>
        <c:lblOffset val="100"/>
        <c:noMultiLvlLbl val="0"/>
      </c:catAx>
      <c:valAx>
        <c:axId val="11869621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b="1" dirty="0"/>
                  <a:t>(</a:t>
                </a:r>
                <a:r>
                  <a:rPr lang="ko-KR" altLang="en-US" b="1" dirty="0"/>
                  <a:t>건</a:t>
                </a:r>
                <a:r>
                  <a:rPr lang="en-US" altLang="ko-KR" b="1" dirty="0"/>
                  <a:t>)</a:t>
                </a:r>
                <a:endParaRPr lang="ko-KR" altLang="en-US" b="1" dirty="0"/>
              </a:p>
            </c:rich>
          </c:tx>
          <c:layout>
            <c:manualLayout>
              <c:xMode val="edge"/>
              <c:yMode val="edge"/>
              <c:x val="3.7323268429111746E-2"/>
              <c:y val="0.148561311815027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2383936"/>
        <c:crosses val="autoZero"/>
        <c:crossBetween val="between"/>
        <c:majorUnit val="4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</a:t>
            </a:r>
            <a:r>
              <a:rPr lang="ko-KR" sz="1800" b="0" dirty="0" err="1">
                <a:latin typeface="휴먼엑스포" panose="02030504000101010101" pitchFamily="18" charset="-127"/>
                <a:ea typeface="휴먼엑스포" panose="02030504000101010101" pitchFamily="18" charset="-127"/>
              </a:rPr>
              <a:t>퇴소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182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  <a:endParaRPr lang="ko-KR" sz="1800" b="0" dirty="0"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c:rich>
      </c:tx>
      <c:layout>
        <c:manualLayout>
          <c:xMode val="edge"/>
          <c:yMode val="edge"/>
          <c:x val="0.39641416440454502"/>
          <c:y val="2.930570853665290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9938895678257975E-2"/>
          <c:y val="0.18818553051793416"/>
          <c:w val="0.95006110432174207"/>
          <c:h val="0.6948562328088558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5607901973527002E-2"/>
                  <c:y val="-1.4652854268326474E-2"/>
                </c:manualLayout>
              </c:layout>
              <c:tx>
                <c:rich>
                  <a:bodyPr/>
                  <a:lstStyle/>
                  <a:p>
                    <a:fld id="{F1255A1C-292F-4B52-90E1-64E3CD07F9D7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E60-44C6-AFF9-BE9FF4F60F72}"/>
                </c:ext>
              </c:extLst>
            </c:dLbl>
            <c:dLbl>
              <c:idx val="1"/>
              <c:layout>
                <c:manualLayout>
                  <c:x val="1.7168692170879737E-2"/>
                  <c:y val="-1.709499664638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E60-44C6-AFF9-BE9FF4F60F72}"/>
                </c:ext>
              </c:extLst>
            </c:dLbl>
            <c:dLbl>
              <c:idx val="2"/>
              <c:layout>
                <c:manualLayout>
                  <c:x val="2.0290272565585143E-2"/>
                  <c:y val="-1.95371390244352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E60-44C6-AFF9-BE9FF4F60F72}"/>
                </c:ext>
              </c:extLst>
            </c:dLbl>
            <c:dLbl>
              <c:idx val="3"/>
              <c:layout>
                <c:manualLayout>
                  <c:x val="2.1851062762937846E-2"/>
                  <c:y val="-1.709499664638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E60-44C6-AFF9-BE9FF4F60F72}"/>
                </c:ext>
              </c:extLst>
            </c:dLbl>
            <c:dLbl>
              <c:idx val="4"/>
              <c:layout>
                <c:manualLayout>
                  <c:x val="2.0290272565585143E-2"/>
                  <c:y val="-2.19792814024896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E60-44C6-AFF9-BE9FF4F60F72}"/>
                </c:ext>
              </c:extLst>
            </c:dLbl>
            <c:dLbl>
              <c:idx val="5"/>
              <c:layout>
                <c:manualLayout>
                  <c:x val="1.5607901973526917E-2"/>
                  <c:y val="-9.76856951221763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A20-4CF0-A66F-71A2E6BFAD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귀가</c:v>
                </c:pt>
                <c:pt idx="1">
                  <c:v>연고자연계</c:v>
                </c:pt>
                <c:pt idx="2">
                  <c:v>보호시설</c:v>
                </c:pt>
                <c:pt idx="3">
                  <c:v>관련기관</c:v>
                </c:pt>
                <c:pt idx="4">
                  <c:v>자립</c:v>
                </c:pt>
                <c:pt idx="5">
                  <c:v>기타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89</c:v>
                </c:pt>
                <c:pt idx="1">
                  <c:v>35</c:v>
                </c:pt>
                <c:pt idx="2">
                  <c:v>39</c:v>
                </c:pt>
                <c:pt idx="3">
                  <c:v>10</c:v>
                </c:pt>
                <c:pt idx="4">
                  <c:v>5</c:v>
                </c:pt>
                <c:pt idx="5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E60-44C6-AFF9-BE9FF4F60F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59616128"/>
        <c:axId val="1352156368"/>
        <c:axId val="0"/>
      </c:bar3DChart>
      <c:catAx>
        <c:axId val="1359616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2156368"/>
        <c:crosses val="autoZero"/>
        <c:auto val="1"/>
        <c:lblAlgn val="ctr"/>
        <c:lblOffset val="100"/>
        <c:noMultiLvlLbl val="0"/>
      </c:catAx>
      <c:valAx>
        <c:axId val="1352156368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/>
                  <a:t>(</a:t>
                </a:r>
                <a:r>
                  <a:rPr lang="ko-KR" altLang="en-US" b="1" dirty="0"/>
                  <a:t>건</a:t>
                </a:r>
                <a:r>
                  <a:rPr lang="en-US" b="1" dirty="0"/>
                  <a:t>)</a:t>
                </a:r>
                <a:endParaRPr lang="ko-KR" b="1" dirty="0"/>
              </a:p>
            </c:rich>
          </c:tx>
          <c:layout>
            <c:manualLayout>
              <c:xMode val="edge"/>
              <c:yMode val="edge"/>
              <c:x val="1.5607901973527032E-2"/>
              <c:y val="0.1736661287543612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59616128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3281907169044707E-2"/>
          <c:y val="0.20200775756835554"/>
          <c:w val="0.93671809283095531"/>
          <c:h val="0.66997542481648098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8345064834066028E-2"/>
                  <c:y val="-0.339966116320025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78B-4217-8F51-976BD71A37A5}"/>
                </c:ext>
              </c:extLst>
            </c:dLbl>
            <c:dLbl>
              <c:idx val="1"/>
              <c:layout>
                <c:manualLayout>
                  <c:x val="3.149451648229562E-2"/>
                  <c:y val="-0.37714991029252853"/>
                </c:manualLayout>
              </c:layout>
              <c:tx>
                <c:rich>
                  <a:bodyPr/>
                  <a:lstStyle/>
                  <a:p>
                    <a:fld id="{696F1094-15F7-4C6D-9932-DDFC9C06B9A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B78B-4217-8F51-976BD71A37A5}"/>
                </c:ext>
              </c:extLst>
            </c:dLbl>
            <c:dLbl>
              <c:idx val="2"/>
              <c:layout>
                <c:manualLayout>
                  <c:x val="2.5195613185836494E-2"/>
                  <c:y val="-0.3266861899012747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6538D78-FA44-4D80-B8DB-1FD5EA632419}" type="VALUE">
                      <a:rPr lang="en-US" altLang="ko-KR">
                        <a:solidFill>
                          <a:srgbClr val="FF0000"/>
                        </a:solidFill>
                      </a:rPr>
                      <a:pPr>
                        <a:defRPr sz="1200" b="1">
                          <a:solidFill>
                            <a:srgbClr val="FF0000"/>
                          </a:solidFill>
                        </a:defRPr>
                      </a:pPr>
                      <a:t>[값]</a:t>
                    </a:fld>
                    <a:endParaRPr lang="ko-KR" altLang="en-US"/>
                  </a:p>
                </c:rich>
              </c:tx>
              <c:numFmt formatCode="#,##0_);[Red]\(#,##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B78B-4217-8F51-976BD71A37A5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00FF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2022년</c:v>
                </c:pt>
                <c:pt idx="1">
                  <c:v>2023년</c:v>
                </c:pt>
                <c:pt idx="2">
                  <c:v>2024년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342</c:v>
                </c:pt>
                <c:pt idx="1">
                  <c:v>438</c:v>
                </c:pt>
                <c:pt idx="2">
                  <c:v>336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78B-4217-8F51-976BD71A37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4"/>
        <c:gapDepth val="90"/>
        <c:shape val="box"/>
        <c:axId val="1051751840"/>
        <c:axId val="1231658864"/>
        <c:axId val="0"/>
      </c:bar3DChart>
      <c:catAx>
        <c:axId val="105175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8864"/>
        <c:crosses val="autoZero"/>
        <c:auto val="1"/>
        <c:lblAlgn val="ctr"/>
        <c:lblOffset val="100"/>
        <c:noMultiLvlLbl val="0"/>
      </c:catAx>
      <c:valAx>
        <c:axId val="1231658864"/>
        <c:scaling>
          <c:orientation val="minMax"/>
          <c:max val="4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1" i="0" baseline="0"/>
                  <a:t>(</a:t>
                </a:r>
                <a:r>
                  <a:rPr lang="ko-KR" sz="1200" b="1" i="0" baseline="0"/>
                  <a:t>건</a:t>
                </a:r>
                <a:r>
                  <a:rPr lang="en-US" sz="1200" b="1" i="0" baseline="0"/>
                  <a:t>)</a:t>
                </a:r>
                <a:endParaRPr lang="ko-KR" sz="1200" b="1" i="0" baseline="0"/>
              </a:p>
            </c:rich>
          </c:tx>
          <c:layout>
            <c:manualLayout>
              <c:xMode val="edge"/>
              <c:yMode val="edge"/>
              <c:x val="3.080572892694463E-2"/>
              <c:y val="0.1819554869414405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1840"/>
        <c:crosses val="autoZero"/>
        <c:crossBetween val="between"/>
        <c:majorUnit val="1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</a:t>
            </a:r>
            <a:r>
              <a:rPr lang="ko-KR" alt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상담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336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9060776481184628"/>
          <c:y val="3.45278086887526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1707181344929932E-2"/>
          <c:y val="0.20200775756835554"/>
          <c:w val="0.93829281865506997"/>
          <c:h val="0.6280863542377500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2046161537606933E-2"/>
                  <c:y val="-0.25763057252376947"/>
                </c:manualLayout>
              </c:layout>
              <c:tx>
                <c:rich>
                  <a:bodyPr/>
                  <a:lstStyle/>
                  <a:p>
                    <a:fld id="{BDBEC82E-E5AA-4C87-86B3-CDCAD3F5A5B5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6413-4F8D-8C89-C0D142FB2C8E}"/>
                </c:ext>
              </c:extLst>
            </c:dLbl>
            <c:dLbl>
              <c:idx val="1"/>
              <c:layout>
                <c:manualLayout>
                  <c:x val="2.047143571349215E-2"/>
                  <c:y val="-7.1711602661255522E-2"/>
                </c:manualLayout>
              </c:layout>
              <c:tx>
                <c:rich>
                  <a:bodyPr/>
                  <a:lstStyle/>
                  <a:p>
                    <a:fld id="{2470EBA5-C704-4FD0-96F3-1B829074D540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6413-4F8D-8C89-C0D142FB2C8E}"/>
                </c:ext>
              </c:extLst>
            </c:dLbl>
            <c:dLbl>
              <c:idx val="2"/>
              <c:layout>
                <c:manualLayout>
                  <c:x val="1.7321984065262534E-2"/>
                  <c:y val="-6.6399632093755032E-2"/>
                </c:manualLayout>
              </c:layout>
              <c:tx>
                <c:rich>
                  <a:bodyPr/>
                  <a:lstStyle/>
                  <a:p>
                    <a:fld id="{75104D46-5758-412C-8F0D-9C6ABD10641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6413-4F8D-8C89-C0D142FB2C8E}"/>
                </c:ext>
              </c:extLst>
            </c:dLbl>
            <c:dLbl>
              <c:idx val="3"/>
              <c:layout>
                <c:manualLayout>
                  <c:x val="1.8896709889377371E-2"/>
                  <c:y val="-8.2335543796256239E-2"/>
                </c:manualLayout>
              </c:layout>
              <c:tx>
                <c:rich>
                  <a:bodyPr/>
                  <a:lstStyle/>
                  <a:p>
                    <a:fld id="{E7AD6A33-D7CE-4E0D-B4D7-A1C92EAF8EE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413-4F8D-8C89-C0D142FB2C8E}"/>
                </c:ext>
              </c:extLst>
            </c:dLbl>
            <c:dLbl>
              <c:idx val="4"/>
              <c:layout>
                <c:manualLayout>
                  <c:x val="1.4172532417033028E-2"/>
                  <c:y val="-7.4367587945005628E-2"/>
                </c:manualLayout>
              </c:layout>
              <c:tx>
                <c:rich>
                  <a:bodyPr/>
                  <a:lstStyle/>
                  <a:p>
                    <a:fld id="{B3CAE16B-1237-4506-BB02-82EBE5512441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6413-4F8D-8C89-C0D142FB2C8E}"/>
                </c:ext>
              </c:extLst>
            </c:dLbl>
            <c:dLbl>
              <c:idx val="5"/>
              <c:layout>
                <c:manualLayout>
                  <c:x val="2.2046161537606933E-2"/>
                  <c:y val="-6.6399632093755032E-2"/>
                </c:manualLayout>
              </c:layout>
              <c:tx>
                <c:rich>
                  <a:bodyPr/>
                  <a:lstStyle/>
                  <a:p>
                    <a:fld id="{3CFA9AA6-1E7D-4D2F-A3C2-F3EEE6B79A08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6413-4F8D-8C89-C0D142FB2C8E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2DB57317-57F1-4A65-8CFB-C6238691AFF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6413-4F8D-8C89-C0D142FB2C8E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A098A706-33CC-4EE4-AC2A-DCC902F44DED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6413-4F8D-8C89-C0D142FB2C8E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EAAE72AB-EECF-4BC2-BDD1-58ED52EE390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6413-4F8D-8C89-C0D142FB2C8E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가정폭력</c:v>
                </c:pt>
                <c:pt idx="1">
                  <c:v>성폭력</c:v>
                </c:pt>
                <c:pt idx="2">
                  <c:v>성매매</c:v>
                </c:pt>
                <c:pt idx="3">
                  <c:v>교제폭력</c:v>
                </c:pt>
                <c:pt idx="4">
                  <c:v>스토킹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280</c:v>
                </c:pt>
                <c:pt idx="1">
                  <c:v>8</c:v>
                </c:pt>
                <c:pt idx="2">
                  <c:v>5</c:v>
                </c:pt>
                <c:pt idx="3">
                  <c:v>22</c:v>
                </c:pt>
                <c:pt idx="4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413-4F8D-8C89-C0D142FB2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8"/>
        <c:shape val="box"/>
        <c:axId val="1051751840"/>
        <c:axId val="1231658864"/>
        <c:axId val="0"/>
      </c:bar3DChart>
      <c:catAx>
        <c:axId val="105175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8864"/>
        <c:crosses val="autoZero"/>
        <c:auto val="1"/>
        <c:lblAlgn val="ctr"/>
        <c:lblOffset val="100"/>
        <c:noMultiLvlLbl val="0"/>
      </c:catAx>
      <c:valAx>
        <c:axId val="1231658864"/>
        <c:scaling>
          <c:orientation val="minMax"/>
          <c:max val="4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 dirty="0"/>
                  <a:t>(</a:t>
                </a:r>
                <a:r>
                  <a:rPr lang="ko-KR" b="1" dirty="0"/>
                  <a:t>건</a:t>
                </a:r>
                <a:r>
                  <a:rPr lang="en-US" b="1" dirty="0"/>
                  <a:t>)</a:t>
                </a:r>
                <a:endParaRPr lang="ko-KR" b="1" dirty="0"/>
              </a:p>
            </c:rich>
          </c:tx>
          <c:layout>
            <c:manualLayout>
              <c:xMode val="edge"/>
              <c:yMode val="edge"/>
              <c:x val="3.6955715237989427E-2"/>
              <c:y val="0.1780813036830568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1840"/>
        <c:crosses val="autoZero"/>
        <c:crossBetween val="between"/>
        <c:majorUnit val="10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총 조치 </a:t>
            </a:r>
            <a:r>
              <a:rPr lang="en-US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: 336</a:t>
            </a:r>
            <a:r>
              <a:rPr lang="ko-KR" sz="1800" b="0" dirty="0">
                <a:latin typeface="휴먼엑스포" panose="02030504000101010101" pitchFamily="18" charset="-127"/>
                <a:ea typeface="휴먼엑스포" panose="02030504000101010101" pitchFamily="18" charset="-127"/>
              </a:rPr>
              <a:t>건</a:t>
            </a:r>
          </a:p>
        </c:rich>
      </c:tx>
      <c:layout>
        <c:manualLayout>
          <c:xMode val="edge"/>
          <c:yMode val="edge"/>
          <c:x val="0.37171105492246898"/>
          <c:y val="3.45278086887526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1707181344929932E-2"/>
          <c:y val="0.20200775756835554"/>
          <c:w val="0.92884446371038143"/>
          <c:h val="0.6280863542377500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2597806592918247E-2"/>
                  <c:y val="-0.14342320532251085"/>
                </c:manualLayout>
              </c:layout>
              <c:tx>
                <c:rich>
                  <a:bodyPr/>
                  <a:lstStyle/>
                  <a:p>
                    <a:fld id="{BDBEC82E-E5AA-4C87-86B3-CDCAD3F5A5B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6413-4F8D-8C89-C0D142FB2C8E}"/>
                </c:ext>
              </c:extLst>
            </c:dLbl>
            <c:dLbl>
              <c:idx val="1"/>
              <c:layout>
                <c:manualLayout>
                  <c:x val="9.4483549446887135E-3"/>
                  <c:y val="-0.2310707196862675"/>
                </c:manualLayout>
              </c:layout>
              <c:tx>
                <c:rich>
                  <a:bodyPr/>
                  <a:lstStyle/>
                  <a:p>
                    <a:fld id="{2470EBA5-C704-4FD0-96F3-1B829074D540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6413-4F8D-8C89-C0D142FB2C8E}"/>
                </c:ext>
              </c:extLst>
            </c:dLbl>
            <c:dLbl>
              <c:idx val="2"/>
              <c:layout>
                <c:manualLayout>
                  <c:x val="9.4483549446886857E-3"/>
                  <c:y val="-0.13014327890375985"/>
                </c:manualLayout>
              </c:layout>
              <c:tx>
                <c:rich>
                  <a:bodyPr/>
                  <a:lstStyle/>
                  <a:p>
                    <a:fld id="{75104D46-5758-412C-8F0D-9C6ABD10641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6413-4F8D-8C89-C0D142FB2C8E}"/>
                </c:ext>
              </c:extLst>
            </c:dLbl>
            <c:dLbl>
              <c:idx val="3"/>
              <c:layout>
                <c:manualLayout>
                  <c:x val="1.7321984065262534E-2"/>
                  <c:y val="-8.2335543796256336E-2"/>
                </c:manualLayout>
              </c:layout>
              <c:tx>
                <c:rich>
                  <a:bodyPr/>
                  <a:lstStyle/>
                  <a:p>
                    <a:fld id="{E7AD6A33-D7CE-4E0D-B4D7-A1C92EAF8EE5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413-4F8D-8C89-C0D142FB2C8E}"/>
                </c:ext>
              </c:extLst>
            </c:dLbl>
            <c:dLbl>
              <c:idx val="4"/>
              <c:layout>
                <c:manualLayout>
                  <c:x val="1.8896709889377371E-2"/>
                  <c:y val="-0.10092744078250764"/>
                </c:manualLayout>
              </c:layout>
              <c:tx>
                <c:rich>
                  <a:bodyPr/>
                  <a:lstStyle/>
                  <a:p>
                    <a:fld id="{B3CAE16B-1237-4506-BB02-82EBE5512441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6413-4F8D-8C89-C0D142FB2C8E}"/>
                </c:ext>
              </c:extLst>
            </c:dLbl>
            <c:dLbl>
              <c:idx val="5"/>
              <c:layout>
                <c:manualLayout>
                  <c:x val="1.4172532417032913E-2"/>
                  <c:y val="-9.8271455498757529E-2"/>
                </c:manualLayout>
              </c:layout>
              <c:tx>
                <c:rich>
                  <a:bodyPr/>
                  <a:lstStyle/>
                  <a:p>
                    <a:fld id="{3CFA9AA6-1E7D-4D2F-A3C2-F3EEE6B79A08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6413-4F8D-8C89-C0D142FB2C8E}"/>
                </c:ext>
              </c:extLst>
            </c:dLbl>
            <c:dLbl>
              <c:idx val="6"/>
              <c:layout>
                <c:manualLayout>
                  <c:x val="7.8736291205737888E-3"/>
                  <c:y val="-0.10623941135000804"/>
                </c:manualLayout>
              </c:layout>
              <c:tx>
                <c:rich>
                  <a:bodyPr/>
                  <a:lstStyle/>
                  <a:p>
                    <a:fld id="{2DB57317-57F1-4A65-8CFB-C6238691AFFA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6413-4F8D-8C89-C0D142FB2C8E}"/>
                </c:ext>
              </c:extLst>
            </c:dLbl>
            <c:dLbl>
              <c:idx val="7"/>
              <c:layout>
                <c:manualLayout>
                  <c:x val="1.8896709889377371E-2"/>
                  <c:y val="-0.17263904344376307"/>
                </c:manualLayout>
              </c:layout>
              <c:tx>
                <c:rich>
                  <a:bodyPr/>
                  <a:lstStyle/>
                  <a:p>
                    <a:fld id="{A098A706-33CC-4EE4-AC2A-DCC902F44DED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6413-4F8D-8C89-C0D142FB2C8E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EAAE72AB-EECF-4BC2-BDD1-58ED52EE3903}" type="VALUE">
                      <a:rPr lang="en-US" altLang="ko-KR">
                        <a:solidFill>
                          <a:srgbClr val="0000FF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6413-4F8D-8C89-C0D142FB2C8E}"/>
                </c:ext>
              </c:extLst>
            </c:dLbl>
            <c:numFmt formatCode="#,##0_);[Red]\(#,##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현장상담</c:v>
                </c:pt>
                <c:pt idx="1">
                  <c:v>의료지원</c:v>
                </c:pt>
                <c:pt idx="2">
                  <c:v>수사지원</c:v>
                </c:pt>
                <c:pt idx="3">
                  <c:v>행정지원</c:v>
                </c:pt>
                <c:pt idx="4">
                  <c:v>보호시설</c:v>
                </c:pt>
                <c:pt idx="5">
                  <c:v>상담기관</c:v>
                </c:pt>
                <c:pt idx="6">
                  <c:v>귀가</c:v>
                </c:pt>
                <c:pt idx="7">
                  <c:v>기타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50</c:v>
                </c:pt>
                <c:pt idx="1">
                  <c:v>98</c:v>
                </c:pt>
                <c:pt idx="2">
                  <c:v>43</c:v>
                </c:pt>
                <c:pt idx="3">
                  <c:v>14</c:v>
                </c:pt>
                <c:pt idx="4">
                  <c:v>24</c:v>
                </c:pt>
                <c:pt idx="5">
                  <c:v>22</c:v>
                </c:pt>
                <c:pt idx="6">
                  <c:v>20</c:v>
                </c:pt>
                <c:pt idx="7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413-4F8D-8C89-C0D142FB2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4"/>
        <c:shape val="box"/>
        <c:axId val="1051751840"/>
        <c:axId val="1231658864"/>
        <c:axId val="0"/>
      </c:bar3DChart>
      <c:catAx>
        <c:axId val="105175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231658864"/>
        <c:crosses val="autoZero"/>
        <c:auto val="1"/>
        <c:lblAlgn val="ctr"/>
        <c:lblOffset val="100"/>
        <c:noMultiLvlLbl val="0"/>
      </c:catAx>
      <c:valAx>
        <c:axId val="1231658864"/>
        <c:scaling>
          <c:orientation val="minMax"/>
          <c:max val="16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1" i="0" baseline="0"/>
                  <a:t>(</a:t>
                </a:r>
                <a:r>
                  <a:rPr lang="ko-KR" sz="1200" b="1" i="0" baseline="0"/>
                  <a:t>건</a:t>
                </a:r>
                <a:r>
                  <a:rPr lang="en-US" sz="1200" b="1" i="0" baseline="0"/>
                  <a:t>)</a:t>
                </a:r>
                <a:endParaRPr lang="ko-KR" sz="1200" b="1" i="0" baseline="0"/>
              </a:p>
            </c:rich>
          </c:tx>
          <c:layout>
            <c:manualLayout>
              <c:xMode val="edge"/>
              <c:yMode val="edge"/>
              <c:x val="2.9312963242179448E-2"/>
              <c:y val="0.1520041291160190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#,##0_);[Red]\(#,##0\)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51751840"/>
        <c:crosses val="autoZero"/>
        <c:crossBetween val="between"/>
        <c:majorUnit val="40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vert="horz" wrap="none" lIns="0" tIns="0" rIns="0" bIns="0" anchor="ctr" anchorCtr="1"/>
          <a:lstStyle/>
          <a:p>
            <a:pPr algn="l">
              <a:defRPr sz="18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defRPr>
            </a:pP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총 지원 </a:t>
            </a:r>
            <a:r>
              <a:rPr lang="en-US" altLang="ko-KR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: 11</a:t>
            </a: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명 </a:t>
            </a:r>
            <a:r>
              <a:rPr lang="en-US" altLang="ko-KR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/ 88</a:t>
            </a:r>
            <a:r>
              <a:rPr lang="ko-KR" altLang="en-US" sz="18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휴먼엑스포"/>
                <a:ea typeface="휴먼엑스포"/>
                <a:cs typeface="휴먼엑스포"/>
                <a:sym typeface="휴먼엑스포"/>
              </a:rPr>
              <a:t>건</a:t>
            </a:r>
            <a:endParaRPr lang="ko-KR" altLang="en-US" dirty="0"/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15"/>
      <c:rotY val="2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326138257980347"/>
          <c:y val="0.15686772763729095"/>
          <c:w val="0.84669601917266846"/>
          <c:h val="0.76439756155014038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건수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 w="9525"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1.2826857157051563E-2"/>
                  <c:y val="-8.03936738520860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61E-4658-AA13-42823C6BC100}"/>
                </c:ext>
              </c:extLst>
            </c:dLbl>
            <c:dLbl>
              <c:idx val="1"/>
              <c:layout>
                <c:manualLayout>
                  <c:x val="1.2826857157051563E-2"/>
                  <c:y val="-5.35957794636487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61E-4658-AA13-42823C6BC100}"/>
                </c:ext>
              </c:extLst>
            </c:dLbl>
            <c:dLbl>
              <c:idx val="2"/>
              <c:layout>
                <c:manualLayout>
                  <c:x val="1.2826857157051563E-2"/>
                  <c:y val="-2.6797889731824398E-3"/>
                </c:manualLayout>
              </c:layout>
              <c:tx>
                <c:rich>
                  <a:bodyPr/>
                  <a:lstStyle/>
                  <a:p>
                    <a:fld id="{3F8C7A80-6DD8-4E51-A7BB-ACDAF77F11D8}" type="VALUE">
                      <a:rPr lang="en-US" altLang="ko-KR">
                        <a:solidFill>
                          <a:srgbClr val="FF0000"/>
                        </a:solidFill>
                      </a:rPr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561E-4658-AA13-42823C6BC100}"/>
                </c:ext>
              </c:extLst>
            </c:dLbl>
            <c:dLbl>
              <c:idx val="3"/>
              <c:layout>
                <c:manualLayout>
                  <c:x val="1.4430214650928974E-2"/>
                  <c:y val="-1.33989453315734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61E-4658-AA13-42823C6BC100}"/>
                </c:ext>
              </c:extLst>
            </c:dLbl>
            <c:dLbl>
              <c:idx val="4"/>
              <c:layout>
                <c:manualLayout>
                  <c:x val="1.2826857157051563E-2"/>
                  <c:y val="-1.07191558927297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61E-4658-AA13-42823C6BC100}"/>
                </c:ext>
              </c:extLst>
            </c:dLbl>
            <c:dLbl>
              <c:idx val="5"/>
              <c:layout>
                <c:manualLayout>
                  <c:x val="1.4430214650928974E-2"/>
                  <c:y val="-8.03936738520860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61E-4658-AA13-42823C6BC100}"/>
                </c:ext>
              </c:extLst>
            </c:dLbl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lstStyle/>
              <a:p>
                <a:pPr algn="l">
                  <a:defRPr sz="1200" b="1" i="0" u="none">
                    <a:solidFill>
                      <a:srgbClr val="0000FF"/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사전면담</c:v>
                </c:pt>
                <c:pt idx="1">
                  <c:v>임상심리검사
    및 진단</c:v>
                </c:pt>
                <c:pt idx="2">
                  <c:v>심리치료</c:v>
                </c:pt>
                <c:pt idx="3">
                  <c:v>정서치료</c:v>
                </c:pt>
                <c:pt idx="4">
                  <c:v>의료지원</c:v>
                </c:pt>
                <c:pt idx="5">
                  <c:v>동행지원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11</c:v>
                </c:pt>
                <c:pt idx="1">
                  <c:v>8</c:v>
                </c:pt>
                <c:pt idx="2">
                  <c:v>41</c:v>
                </c:pt>
                <c:pt idx="3">
                  <c:v>20</c:v>
                </c:pt>
                <c:pt idx="4">
                  <c:v>5</c:v>
                </c:pt>
                <c:pt idx="5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61E-4658-AA13-42823C6BC1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48010608"/>
        <c:axId val="1186956784"/>
        <c:axId val="0"/>
      </c:bar3DChart>
      <c:catAx>
        <c:axId val="10480106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2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1186956784"/>
        <c:crosses val="autoZero"/>
        <c:auto val="1"/>
        <c:lblAlgn val="ctr"/>
        <c:lblOffset val="100"/>
        <c:tickMarkSkip val="1"/>
        <c:noMultiLvlLbl val="0"/>
      </c:catAx>
      <c:valAx>
        <c:axId val="11869567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vert="horz" wrap="none" lIns="0" tIns="0" rIns="0" bIns="0" anchor="ctr" anchorCtr="1"/>
              <a:lstStyle/>
              <a:p>
                <a:pPr algn="l">
                  <a:defRPr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r>
                  <a:rPr lang="en-US" altLang="ko-KR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(</a:t>
                </a:r>
                <a:r>
                  <a:rPr lang="ko-KR" altLang="en-US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건</a:t>
                </a:r>
                <a:r>
                  <a:rPr lang="en-US" altLang="ko-KR" sz="1197" b="1" i="0" u="none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ea"/>
                    <a:sym typeface="+mn-ea"/>
                  </a:rPr>
                  <a:t>)</a:t>
                </a:r>
                <a:endParaRPr lang="ko-KR" altLang="en-US"/>
              </a:p>
            </c:rich>
          </c:tx>
          <c:layout>
            <c:manualLayout>
              <c:xMode val="edge"/>
              <c:yMode val="edge"/>
              <c:x val="0.95649558305740356"/>
              <c:y val="0.93030053377151489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20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1048010608"/>
        <c:crosses val="autoZero"/>
        <c:crossBetween val="between"/>
      </c:valAx>
      <c:spPr>
        <a:noFill/>
        <a:ln>
          <a:noFill/>
        </a:ln>
        <a:effectLst/>
      </c:spPr>
    </c:plotArea>
    <c:plotVisOnly val="0"/>
    <c:dispBlanksAs val="gap"/>
    <c:showDLblsOverMax val="1"/>
  </c:chart>
  <c:spPr>
    <a:noFill/>
    <a:ln w="9525">
      <a:noFill/>
    </a:ln>
    <a:effectLst/>
  </c:spPr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ernalData r:id="rId1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4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5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6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7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8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0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3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14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8056"/>
          </a:xfrm>
          <a:prstGeom prst="rect">
            <a:avLst/>
          </a:prstGeom>
        </p:spPr>
        <p:txBody>
          <a:bodyPr vert="horz" lIns="91418" tIns="45708" rIns="91418" bIns="45708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18" tIns="45708" rIns="91418" bIns="45708"/>
          <a:lstStyle>
            <a:lvl1pPr algn="r">
              <a:defRPr sz="1200"/>
            </a:lvl1pPr>
          </a:lstStyle>
          <a:p>
            <a:pPr lvl="0">
              <a:defRPr/>
            </a:pPr>
            <a:fld id="{FEFE485A-A2BD-4E48-8015-45E42034277D}" type="datetime1">
              <a:rPr lang="ko-KR" altLang="en-US"/>
              <a:pPr lvl="0">
                <a:defRPr/>
              </a:pPr>
              <a:t>2025-01-26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8055"/>
          </a:xfrm>
          <a:prstGeom prst="rect">
            <a:avLst/>
          </a:prstGeom>
        </p:spPr>
        <p:txBody>
          <a:bodyPr vert="horz" lIns="91418" tIns="45708" rIns="91418" bIns="45708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6332"/>
          </a:xfrm>
          <a:prstGeom prst="rect">
            <a:avLst/>
          </a:prstGeom>
        </p:spPr>
        <p:txBody>
          <a:bodyPr vert="horz" lIns="91418" tIns="45708" rIns="91418" bIns="45708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1418" tIns="45708" rIns="91418" bIns="45708"/>
          <a:lstStyle>
            <a:lvl1pPr algn="r">
              <a:defRPr sz="1200"/>
            </a:lvl1pPr>
          </a:lstStyle>
          <a:p>
            <a:pPr lvl="0">
              <a:defRPr/>
            </a:pPr>
            <a:fld id="{64BC229C-6904-4C8D-B173-58AEC6BD7C03}" type="datetime1">
              <a:rPr lang="ko-KR" altLang="en-US"/>
              <a:pPr lvl="0">
                <a:defRPr/>
              </a:pPr>
              <a:t>2025-01-26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8" tIns="45708" rIns="91418" bIns="45708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18" tIns="45708" rIns="91418" bIns="45708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45659" cy="496332"/>
          </a:xfrm>
          <a:prstGeom prst="rect">
            <a:avLst/>
          </a:prstGeom>
        </p:spPr>
        <p:txBody>
          <a:bodyPr vert="horz" lIns="91418" tIns="45708" rIns="91418" bIns="45708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7614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87631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4366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4221505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388429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8268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645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7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41824378-F0FA-4872-9828-0584CADCCF00}"/>
              </a:ext>
            </a:extLst>
          </p:cNvPr>
          <p:cNvSpPr/>
          <p:nvPr/>
        </p:nvSpPr>
        <p:spPr>
          <a:xfrm>
            <a:off x="2195736" y="2204864"/>
            <a:ext cx="6264696" cy="360040"/>
          </a:xfrm>
          <a:prstGeom prst="roundRect">
            <a:avLst>
              <a:gd name="adj" fmla="val 32906"/>
            </a:avLst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A7509A83-8D58-4FF4-9636-9C6599C8F4CA}"/>
              </a:ext>
            </a:extLst>
          </p:cNvPr>
          <p:cNvSpPr/>
          <p:nvPr/>
        </p:nvSpPr>
        <p:spPr>
          <a:xfrm>
            <a:off x="827584" y="5157192"/>
            <a:ext cx="6984776" cy="360040"/>
          </a:xfrm>
          <a:prstGeom prst="roundRect">
            <a:avLst>
              <a:gd name="adj" fmla="val 35348"/>
            </a:avLst>
          </a:prstGeom>
          <a:solidFill>
            <a:srgbClr val="CC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740EFA7-A16F-4916-8C27-A87A3AB27FAA}"/>
              </a:ext>
            </a:extLst>
          </p:cNvPr>
          <p:cNvSpPr txBox="1"/>
          <p:nvPr/>
        </p:nvSpPr>
        <p:spPr>
          <a:xfrm>
            <a:off x="2789384" y="1506850"/>
            <a:ext cx="504497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000" dirty="0">
                <a:solidFill>
                  <a:schemeClr val="accent1">
                    <a:lumMod val="75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여성긴급전화</a:t>
            </a:r>
            <a:r>
              <a:rPr lang="en-US" altLang="ko-KR" sz="3000" dirty="0">
                <a:solidFill>
                  <a:schemeClr val="accent1">
                    <a:lumMod val="75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1366 </a:t>
            </a:r>
            <a:r>
              <a:rPr lang="ko-KR" altLang="en-US" sz="3000" dirty="0">
                <a:solidFill>
                  <a:schemeClr val="accent1">
                    <a:lumMod val="75000"/>
                  </a:schemeClr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전북센터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F35EAB80-A273-4B28-A883-70C79B7C7DFB}"/>
              </a:ext>
            </a:extLst>
          </p:cNvPr>
          <p:cNvSpPr/>
          <p:nvPr/>
        </p:nvSpPr>
        <p:spPr>
          <a:xfrm>
            <a:off x="1012817" y="3140968"/>
            <a:ext cx="6614311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11000" b="1" cap="none" spc="0" dirty="0">
                <a:ln w="0"/>
                <a:solidFill>
                  <a:srgbClr val="FF99FF"/>
                </a:solidFill>
                <a:effectLst>
                  <a:reflection blurRad="6350" stA="53000" endA="300" endPos="35500" dir="5400000" sy="-90000" algn="bl" rotWithShape="0"/>
                </a:effectLst>
                <a:latin typeface="Edwardian Script ITC" panose="030303020407070D0804" pitchFamily="66" charset="0"/>
              </a:rPr>
              <a:t>Partner’s Day</a:t>
            </a:r>
          </a:p>
        </p:txBody>
      </p:sp>
    </p:spTree>
    <p:extLst>
      <p:ext uri="{BB962C8B-B14F-4D97-AF65-F5344CB8AC3E}">
        <p14:creationId xmlns:p14="http://schemas.microsoft.com/office/powerpoint/2010/main" val="1619956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5FECF99E-EEED-4729-B609-41DF645E053A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D76D4E0-AE4B-446F-9512-63CC89641C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05FFCA0B-0FB5-4633-A233-B5DE3A3858B1}"/>
                </a:ext>
              </a:extLst>
            </p:cNvPr>
            <p:cNvCxnSpPr/>
            <p:nvPr/>
          </p:nvCxnSpPr>
          <p:spPr>
            <a:xfrm>
              <a:off x="395536" y="3789040"/>
              <a:ext cx="820891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74D7F536-5AA4-4F87-9FEC-6617F96650A0}"/>
                </a:ext>
              </a:extLst>
            </p:cNvPr>
            <p:cNvSpPr/>
            <p:nvPr/>
          </p:nvSpPr>
          <p:spPr>
            <a:xfrm>
              <a:off x="2942058" y="2636920"/>
              <a:ext cx="3252814" cy="83099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ko-KR" altLang="en-US" sz="4800" b="1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기 관 소 개</a:t>
              </a:r>
              <a:endParaRPr lang="en-US" altLang="ko-KR" sz="48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74158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6032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여성긴급전화</a:t>
            </a:r>
            <a:r>
              <a:rPr lang="en-US" altLang="ko-KR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1366 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설립목적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671579" y="1919379"/>
            <a:ext cx="7827784" cy="302178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▶ 가정폭력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·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성폭력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·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성매매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· </a:t>
            </a:r>
            <a:r>
              <a:rPr lang="ko-KR" alt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스토킹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교제폭력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디지털 성범죄 등의 위협에서 긴급 보호 및 구조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endParaRPr lang="en-US" altLang="ko-KR" sz="1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▷ 상담을 필요로 하는 여성들이 언제라도 전화를 통해 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피해 상담을 받을 수 있도록 전국적으로 통일된 </a:t>
            </a:r>
            <a:endParaRPr lang="en-US" altLang="ko-KR" sz="24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특수전화 </a:t>
            </a:r>
            <a:r>
              <a:rPr lang="en-US" altLang="ko-KR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1366</a:t>
            </a:r>
            <a:r>
              <a:rPr lang="ko-KR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을 </a:t>
            </a:r>
            <a:r>
              <a:rPr lang="en-US" altLang="ko-KR" sz="2400" b="1" dirty="0">
                <a:solidFill>
                  <a:srgbClr val="CC3300"/>
                </a:solidFill>
                <a:latin typeface="+mj-lt"/>
              </a:rPr>
              <a:t>1</a:t>
            </a:r>
            <a:r>
              <a:rPr lang="ko-KR" altLang="en-US" sz="2400" b="1" dirty="0">
                <a:solidFill>
                  <a:srgbClr val="CC3300"/>
                </a:solidFill>
                <a:latin typeface="+mj-lt"/>
              </a:rPr>
              <a:t>년 </a:t>
            </a:r>
            <a:r>
              <a:rPr lang="en-US" altLang="ko-KR" sz="2400" b="1" dirty="0">
                <a:solidFill>
                  <a:srgbClr val="CC3300"/>
                </a:solidFill>
                <a:latin typeface="+mj-lt"/>
              </a:rPr>
              <a:t>365</a:t>
            </a:r>
            <a:r>
              <a:rPr lang="ko-KR" altLang="en-US" sz="2400" b="1" dirty="0">
                <a:solidFill>
                  <a:srgbClr val="CC3300"/>
                </a:solidFill>
                <a:latin typeface="+mj-lt"/>
              </a:rPr>
              <a:t>일 </a:t>
            </a:r>
            <a:r>
              <a:rPr lang="en-US" altLang="ko-KR" sz="2400" b="1" dirty="0">
                <a:solidFill>
                  <a:srgbClr val="CC3300"/>
                </a:solidFill>
                <a:latin typeface="+mj-lt"/>
              </a:rPr>
              <a:t>24</a:t>
            </a:r>
            <a:r>
              <a:rPr lang="ko-KR" altLang="en-US" sz="2400" b="1" dirty="0">
                <a:solidFill>
                  <a:srgbClr val="CC3300"/>
                </a:solidFill>
                <a:latin typeface="+mj-lt"/>
              </a:rPr>
              <a:t>시간 운영</a:t>
            </a:r>
          </a:p>
        </p:txBody>
      </p:sp>
    </p:spTree>
    <p:extLst>
      <p:ext uri="{BB962C8B-B14F-4D97-AF65-F5344CB8AC3E}">
        <p14:creationId xmlns:p14="http://schemas.microsoft.com/office/powerpoint/2010/main" val="2237444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>
            <a:extLst>
              <a:ext uri="{FF2B5EF4-FFF2-40B4-BE49-F238E27FC236}">
                <a16:creationId xmlns:a16="http://schemas.microsoft.com/office/drawing/2014/main" id="{38B2AEC0-CA3F-4D48-89E6-4A28F452AA00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0B3DBE3B-A4F3-4291-B4E8-A26568FC2E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5171DF7-0BA6-4891-B613-E4071090DC65}"/>
                </a:ext>
              </a:extLst>
            </p:cNvPr>
            <p:cNvSpPr/>
            <p:nvPr/>
          </p:nvSpPr>
          <p:spPr>
            <a:xfrm>
              <a:off x="7524328" y="908720"/>
              <a:ext cx="1619672" cy="25391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altLang="ko-KR" sz="1050" b="1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2024</a:t>
              </a:r>
              <a:r>
                <a:rPr lang="ko-KR" altLang="en-US" sz="1050" b="1" cap="none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 사업보고</a:t>
              </a:r>
              <a:endPara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6232A3E-D608-4D40-BEC5-FCF3D4F0DDD2}"/>
                </a:ext>
              </a:extLst>
            </p:cNvPr>
            <p:cNvSpPr txBox="1"/>
            <p:nvPr/>
          </p:nvSpPr>
          <p:spPr>
            <a:xfrm>
              <a:off x="467544" y="548680"/>
              <a:ext cx="618630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600" dirty="0">
                  <a:solidFill>
                    <a:srgbClr val="33993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여성긴급전화</a:t>
              </a:r>
              <a:r>
                <a:rPr lang="en-US" altLang="ko-KR" sz="3600" dirty="0">
                  <a:solidFill>
                    <a:srgbClr val="33993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1366 </a:t>
              </a:r>
              <a:r>
                <a:rPr lang="ko-KR" altLang="en-US" sz="3600" dirty="0">
                  <a:solidFill>
                    <a:srgbClr val="33993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주요 임무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8C35F5A-7E21-473E-8692-EE7DB569EDEF}"/>
                </a:ext>
              </a:extLst>
            </p:cNvPr>
            <p:cNvSpPr txBox="1"/>
            <p:nvPr/>
          </p:nvSpPr>
          <p:spPr>
            <a:xfrm>
              <a:off x="1043608" y="1979548"/>
              <a:ext cx="6944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하나</a:t>
              </a:r>
              <a:r>
                <a:rPr lang="en-US" altLang="ko-KR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  <a:endParaRPr lang="ko-KR" altLang="en-US" dirty="0">
                <a:solidFill>
                  <a:schemeClr val="accent3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C405F65-AD54-49EA-BA07-4DDDB30ACB43}"/>
                </a:ext>
              </a:extLst>
            </p:cNvPr>
            <p:cNvSpPr txBox="1"/>
            <p:nvPr/>
          </p:nvSpPr>
          <p:spPr>
            <a:xfrm>
              <a:off x="4036404" y="1979548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둘</a:t>
              </a:r>
              <a:r>
                <a:rPr lang="en-US" altLang="ko-KR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  <a:endParaRPr lang="ko-KR" altLang="en-US" dirty="0">
                <a:solidFill>
                  <a:schemeClr val="accent3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6A55638-0DC7-483C-821A-CFD2C7317E95}"/>
                </a:ext>
              </a:extLst>
            </p:cNvPr>
            <p:cNvSpPr txBox="1"/>
            <p:nvPr/>
          </p:nvSpPr>
          <p:spPr>
            <a:xfrm>
              <a:off x="6639684" y="1979548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셋</a:t>
              </a:r>
              <a:r>
                <a:rPr lang="en-US" altLang="ko-KR" dirty="0">
                  <a:solidFill>
                    <a:schemeClr val="accent3">
                      <a:lumMod val="50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.</a:t>
              </a:r>
              <a:endParaRPr lang="ko-KR" altLang="en-US" dirty="0">
                <a:solidFill>
                  <a:schemeClr val="accent3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E51AD22-DBB3-4F45-B231-8AA9374ED508}"/>
                </a:ext>
              </a:extLst>
            </p:cNvPr>
            <p:cNvSpPr txBox="1"/>
            <p:nvPr/>
          </p:nvSpPr>
          <p:spPr>
            <a:xfrm>
              <a:off x="632108" y="2809784"/>
              <a:ext cx="25074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solidFill>
                    <a:srgbClr val="0070C0"/>
                  </a:solidFill>
                </a:rPr>
                <a:t>신고 접수 및 긴급상담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67E8365-1618-4A73-9BCD-791F8E6A7B32}"/>
                </a:ext>
              </a:extLst>
            </p:cNvPr>
            <p:cNvSpPr txBox="1"/>
            <p:nvPr/>
          </p:nvSpPr>
          <p:spPr>
            <a:xfrm>
              <a:off x="3430146" y="2809784"/>
              <a:ext cx="25074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dirty="0">
                  <a:solidFill>
                    <a:srgbClr val="0070C0"/>
                  </a:solidFill>
                </a:rPr>
                <a:t>관련기관 및 시설 연계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B643D5B-10FC-4FE6-B5D3-142C6A886B6D}"/>
                </a:ext>
              </a:extLst>
            </p:cNvPr>
            <p:cNvSpPr txBox="1"/>
            <p:nvPr/>
          </p:nvSpPr>
          <p:spPr>
            <a:xfrm>
              <a:off x="6848380" y="2800492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>
                  <a:solidFill>
                    <a:srgbClr val="0070C0"/>
                  </a:solidFill>
                </a:rPr>
                <a:t>긴급보호</a:t>
              </a:r>
              <a:endParaRPr lang="ko-KR" altLang="en-US" b="1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3E84C67-376D-4033-9A42-CF1333FDD8C4}"/>
                </a:ext>
              </a:extLst>
            </p:cNvPr>
            <p:cNvSpPr txBox="1"/>
            <p:nvPr/>
          </p:nvSpPr>
          <p:spPr>
            <a:xfrm>
              <a:off x="723101" y="3391970"/>
              <a:ext cx="2358338" cy="24761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365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일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24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시간 전화상담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면접상담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사이버상담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현장방문상담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위기개입서비스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334A9CF-EEFA-49F1-8DE3-925B25FC77EC}"/>
                </a:ext>
              </a:extLst>
            </p:cNvPr>
            <p:cNvSpPr txBox="1"/>
            <p:nvPr/>
          </p:nvSpPr>
          <p:spPr>
            <a:xfrm>
              <a:off x="3377115" y="3429000"/>
              <a:ext cx="2640466" cy="1288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70000"/>
                </a:lnSpc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112, 119,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경찰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상담소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</a:t>
              </a:r>
            </a:p>
            <a:p>
              <a:pPr>
                <a:lnSpc>
                  <a:spcPct val="17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보호시설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법률구조공단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</a:t>
              </a:r>
            </a:p>
            <a:p>
              <a:pPr>
                <a:lnSpc>
                  <a:spcPct val="17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의료기관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사회복지기관 등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49A024F-13B8-448B-A3D3-2D9E9E0E35A9}"/>
                </a:ext>
              </a:extLst>
            </p:cNvPr>
            <p:cNvSpPr txBox="1"/>
            <p:nvPr/>
          </p:nvSpPr>
          <p:spPr>
            <a:xfrm>
              <a:off x="6147384" y="3391970"/>
              <a:ext cx="2797561" cy="247612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긴급피난처 운영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3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일 이내 보호 원칙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필요시 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7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일까지 연장 가능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endParaRP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숙식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상담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의료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법률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수사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,</a:t>
              </a:r>
            </a:p>
            <a:p>
              <a:pPr>
                <a:lnSpc>
                  <a:spcPct val="200000"/>
                </a:lnSpc>
              </a:pP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관련기관 연계 등</a:t>
              </a: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286E7C28-B4AE-4A59-A4C5-31527A16B4A7}"/>
                </a:ext>
              </a:extLst>
            </p:cNvPr>
            <p:cNvSpPr/>
            <p:nvPr/>
          </p:nvSpPr>
          <p:spPr>
            <a:xfrm>
              <a:off x="8420899" y="6525344"/>
              <a:ext cx="183549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8" name="Group 4">
            <a:extLst>
              <a:ext uri="{FF2B5EF4-FFF2-40B4-BE49-F238E27FC236}">
                <a16:creationId xmlns:a16="http://schemas.microsoft.com/office/drawing/2014/main" id="{D4A4814D-951D-4717-AB94-BF3E91DCBD01}"/>
              </a:ext>
            </a:extLst>
          </p:cNvPr>
          <p:cNvGrpSpPr>
            <a:grpSpLocks noChangeAspect="1"/>
          </p:cNvGrpSpPr>
          <p:nvPr/>
        </p:nvGrpSpPr>
        <p:grpSpPr>
          <a:xfrm>
            <a:off x="3917747" y="4793889"/>
            <a:ext cx="700902" cy="544449"/>
            <a:chOff x="1507" y="1051"/>
            <a:chExt cx="2679" cy="2081"/>
          </a:xfrm>
        </p:grpSpPr>
        <p:sp>
          <p:nvSpPr>
            <p:cNvPr id="19" name="Freeform 5">
              <a:extLst>
                <a:ext uri="{FF2B5EF4-FFF2-40B4-BE49-F238E27FC236}">
                  <a16:creationId xmlns:a16="http://schemas.microsoft.com/office/drawing/2014/main" id="{FBE40BBD-66AB-40C2-84E4-37D6ED8DDE4A}"/>
                </a:ext>
              </a:extLst>
            </p:cNvPr>
            <p:cNvSpPr/>
            <p:nvPr/>
          </p:nvSpPr>
          <p:spPr>
            <a:xfrm>
              <a:off x="1507" y="1051"/>
              <a:ext cx="2679" cy="2081"/>
            </a:xfrm>
            <a:custGeom>
              <a:avLst/>
              <a:gdLst>
                <a:gd name="T0" fmla="*/ 474 w 1002"/>
                <a:gd name="T1" fmla="*/ 326 h 777"/>
                <a:gd name="T2" fmla="*/ 160 w 1002"/>
                <a:gd name="T3" fmla="*/ 244 h 777"/>
                <a:gd name="T4" fmla="*/ 526 w 1002"/>
                <a:gd name="T5" fmla="*/ 777 h 777"/>
                <a:gd name="T6" fmla="*/ 824 w 1002"/>
                <a:gd name="T7" fmla="*/ 470 h 777"/>
                <a:gd name="T8" fmla="*/ 859 w 1002"/>
                <a:gd name="T9" fmla="*/ 83 h 777"/>
                <a:gd name="T10" fmla="*/ 474 w 1002"/>
                <a:gd name="T11" fmla="*/ 326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2" h="777">
                  <a:moveTo>
                    <a:pt x="474" y="326"/>
                  </a:moveTo>
                  <a:cubicBezTo>
                    <a:pt x="474" y="326"/>
                    <a:pt x="327" y="119"/>
                    <a:pt x="160" y="244"/>
                  </a:cubicBezTo>
                  <a:cubicBezTo>
                    <a:pt x="0" y="364"/>
                    <a:pt x="113" y="647"/>
                    <a:pt x="526" y="777"/>
                  </a:cubicBezTo>
                  <a:cubicBezTo>
                    <a:pt x="526" y="777"/>
                    <a:pt x="729" y="619"/>
                    <a:pt x="824" y="470"/>
                  </a:cubicBezTo>
                  <a:cubicBezTo>
                    <a:pt x="908" y="337"/>
                    <a:pt x="1002" y="169"/>
                    <a:pt x="859" y="83"/>
                  </a:cubicBezTo>
                  <a:cubicBezTo>
                    <a:pt x="859" y="83"/>
                    <a:pt x="641" y="0"/>
                    <a:pt x="474" y="326"/>
                  </a:cubicBezTo>
                  <a:close/>
                </a:path>
              </a:pathLst>
            </a:custGeom>
            <a:solidFill>
              <a:srgbClr val="AB208E">
                <a:alpha val="630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dirty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EB1AD177-4EDA-45DC-89D1-4C9C0A15A592}"/>
                </a:ext>
              </a:extLst>
            </p:cNvPr>
            <p:cNvSpPr/>
            <p:nvPr/>
          </p:nvSpPr>
          <p:spPr>
            <a:xfrm>
              <a:off x="3306" y="1528"/>
              <a:ext cx="351" cy="241"/>
            </a:xfrm>
            <a:custGeom>
              <a:avLst/>
              <a:gdLst>
                <a:gd name="T0" fmla="*/ 60 w 131"/>
                <a:gd name="T1" fmla="*/ 32 h 90"/>
                <a:gd name="T2" fmla="*/ 25 w 131"/>
                <a:gd name="T3" fmla="*/ 7 h 90"/>
                <a:gd name="T4" fmla="*/ 44 w 131"/>
                <a:gd name="T5" fmla="*/ 90 h 90"/>
                <a:gd name="T6" fmla="*/ 95 w 131"/>
                <a:gd name="T7" fmla="*/ 67 h 90"/>
                <a:gd name="T8" fmla="*/ 118 w 131"/>
                <a:gd name="T9" fmla="*/ 21 h 90"/>
                <a:gd name="T10" fmla="*/ 60 w 131"/>
                <a:gd name="T11" fmla="*/ 3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90">
                  <a:moveTo>
                    <a:pt x="60" y="32"/>
                  </a:moveTo>
                  <a:cubicBezTo>
                    <a:pt x="60" y="32"/>
                    <a:pt x="52" y="0"/>
                    <a:pt x="25" y="7"/>
                  </a:cubicBezTo>
                  <a:cubicBezTo>
                    <a:pt x="0" y="14"/>
                    <a:pt x="0" y="54"/>
                    <a:pt x="44" y="90"/>
                  </a:cubicBezTo>
                  <a:cubicBezTo>
                    <a:pt x="44" y="90"/>
                    <a:pt x="76" y="80"/>
                    <a:pt x="95" y="67"/>
                  </a:cubicBezTo>
                  <a:cubicBezTo>
                    <a:pt x="112" y="55"/>
                    <a:pt x="131" y="39"/>
                    <a:pt x="118" y="21"/>
                  </a:cubicBezTo>
                  <a:cubicBezTo>
                    <a:pt x="118" y="21"/>
                    <a:pt x="96" y="1"/>
                    <a:pt x="60" y="32"/>
                  </a:cubicBezTo>
                  <a:close/>
                </a:path>
              </a:pathLst>
            </a:custGeom>
            <a:solidFill>
              <a:srgbClr val="A9CC37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CDCE14DB-CC9C-4930-8EB8-7D159C13E878}"/>
                </a:ext>
              </a:extLst>
            </p:cNvPr>
            <p:cNvSpPr/>
            <p:nvPr/>
          </p:nvSpPr>
          <p:spPr>
            <a:xfrm>
              <a:off x="3472" y="1156"/>
              <a:ext cx="581" cy="466"/>
            </a:xfrm>
            <a:custGeom>
              <a:avLst/>
              <a:gdLst>
                <a:gd name="T0" fmla="*/ 104 w 217"/>
                <a:gd name="T1" fmla="*/ 75 h 174"/>
                <a:gd name="T2" fmla="*/ 33 w 217"/>
                <a:gd name="T3" fmla="*/ 64 h 174"/>
                <a:gd name="T4" fmla="*/ 125 w 217"/>
                <a:gd name="T5" fmla="*/ 174 h 174"/>
                <a:gd name="T6" fmla="*/ 184 w 217"/>
                <a:gd name="T7" fmla="*/ 100 h 174"/>
                <a:gd name="T8" fmla="*/ 183 w 217"/>
                <a:gd name="T9" fmla="*/ 13 h 174"/>
                <a:gd name="T10" fmla="*/ 104 w 217"/>
                <a:gd name="T11" fmla="*/ 7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174">
                  <a:moveTo>
                    <a:pt x="104" y="75"/>
                  </a:moveTo>
                  <a:cubicBezTo>
                    <a:pt x="104" y="75"/>
                    <a:pt x="67" y="33"/>
                    <a:pt x="33" y="64"/>
                  </a:cubicBezTo>
                  <a:cubicBezTo>
                    <a:pt x="0" y="94"/>
                    <a:pt x="31" y="154"/>
                    <a:pt x="125" y="174"/>
                  </a:cubicBezTo>
                  <a:cubicBezTo>
                    <a:pt x="125" y="174"/>
                    <a:pt x="166" y="134"/>
                    <a:pt x="184" y="100"/>
                  </a:cubicBezTo>
                  <a:cubicBezTo>
                    <a:pt x="200" y="68"/>
                    <a:pt x="217" y="29"/>
                    <a:pt x="183" y="13"/>
                  </a:cubicBezTo>
                  <a:cubicBezTo>
                    <a:pt x="183" y="13"/>
                    <a:pt x="133" y="0"/>
                    <a:pt x="104" y="75"/>
                  </a:cubicBezTo>
                  <a:close/>
                </a:path>
              </a:pathLst>
            </a:custGeom>
            <a:solidFill>
              <a:srgbClr val="7FCDF2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9F612FB5-3A81-4667-BC1B-BCEA14547B4A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820" y="1900"/>
              <a:ext cx="139" cy="169"/>
            </a:xfrm>
            <a:custGeom>
              <a:avLst/>
              <a:gdLst>
                <a:gd name="T0" fmla="*/ 40 w 52"/>
                <a:gd name="T1" fmla="*/ 43 h 63"/>
                <a:gd name="T2" fmla="*/ 34 w 52"/>
                <a:gd name="T3" fmla="*/ 43 h 63"/>
                <a:gd name="T4" fmla="*/ 34 w 52"/>
                <a:gd name="T5" fmla="*/ 41 h 63"/>
                <a:gd name="T6" fmla="*/ 28 w 52"/>
                <a:gd name="T7" fmla="*/ 53 h 63"/>
                <a:gd name="T8" fmla="*/ 18 w 52"/>
                <a:gd name="T9" fmla="*/ 58 h 63"/>
                <a:gd name="T10" fmla="*/ 5 w 52"/>
                <a:gd name="T11" fmla="*/ 50 h 63"/>
                <a:gd name="T12" fmla="*/ 0 w 52"/>
                <a:gd name="T13" fmla="*/ 29 h 63"/>
                <a:gd name="T14" fmla="*/ 5 w 52"/>
                <a:gd name="T15" fmla="*/ 8 h 63"/>
                <a:gd name="T16" fmla="*/ 18 w 52"/>
                <a:gd name="T17" fmla="*/ 0 h 63"/>
                <a:gd name="T18" fmla="*/ 28 w 52"/>
                <a:gd name="T19" fmla="*/ 5 h 63"/>
                <a:gd name="T20" fmla="*/ 34 w 52"/>
                <a:gd name="T21" fmla="*/ 17 h 63"/>
                <a:gd name="T22" fmla="*/ 34 w 52"/>
                <a:gd name="T23" fmla="*/ 14 h 63"/>
                <a:gd name="T24" fmla="*/ 40 w 52"/>
                <a:gd name="T25" fmla="*/ 14 h 63"/>
                <a:gd name="T26" fmla="*/ 40 w 52"/>
                <a:gd name="T27" fmla="*/ 0 h 63"/>
                <a:gd name="T28" fmla="*/ 52 w 52"/>
                <a:gd name="T29" fmla="*/ 0 h 63"/>
                <a:gd name="T30" fmla="*/ 52 w 52"/>
                <a:gd name="T31" fmla="*/ 63 h 63"/>
                <a:gd name="T32" fmla="*/ 40 w 52"/>
                <a:gd name="T33" fmla="*/ 63 h 63"/>
                <a:gd name="T34" fmla="*/ 40 w 52"/>
                <a:gd name="T35" fmla="*/ 43 h 63"/>
                <a:gd name="T36" fmla="*/ 18 w 52"/>
                <a:gd name="T37" fmla="*/ 9 h 63"/>
                <a:gd name="T38" fmla="*/ 14 w 52"/>
                <a:gd name="T39" fmla="*/ 15 h 63"/>
                <a:gd name="T40" fmla="*/ 12 w 52"/>
                <a:gd name="T41" fmla="*/ 29 h 63"/>
                <a:gd name="T42" fmla="*/ 14 w 52"/>
                <a:gd name="T43" fmla="*/ 43 h 63"/>
                <a:gd name="T44" fmla="*/ 18 w 52"/>
                <a:gd name="T45" fmla="*/ 49 h 63"/>
                <a:gd name="T46" fmla="*/ 22 w 52"/>
                <a:gd name="T47" fmla="*/ 43 h 63"/>
                <a:gd name="T48" fmla="*/ 23 w 52"/>
                <a:gd name="T49" fmla="*/ 29 h 63"/>
                <a:gd name="T50" fmla="*/ 22 w 52"/>
                <a:gd name="T51" fmla="*/ 15 h 63"/>
                <a:gd name="T52" fmla="*/ 18 w 52"/>
                <a:gd name="T53" fmla="*/ 9 h 63"/>
                <a:gd name="T54" fmla="*/ 34 w 52"/>
                <a:gd name="T55" fmla="*/ 22 h 63"/>
                <a:gd name="T56" fmla="*/ 35 w 52"/>
                <a:gd name="T57" fmla="*/ 26 h 63"/>
                <a:gd name="T58" fmla="*/ 35 w 52"/>
                <a:gd name="T59" fmla="*/ 29 h 63"/>
                <a:gd name="T60" fmla="*/ 35 w 52"/>
                <a:gd name="T61" fmla="*/ 31 h 63"/>
                <a:gd name="T62" fmla="*/ 35 w 52"/>
                <a:gd name="T63" fmla="*/ 34 h 63"/>
                <a:gd name="T64" fmla="*/ 40 w 52"/>
                <a:gd name="T65" fmla="*/ 34 h 63"/>
                <a:gd name="T66" fmla="*/ 40 w 52"/>
                <a:gd name="T67" fmla="*/ 22 h 63"/>
                <a:gd name="T68" fmla="*/ 34 w 52"/>
                <a:gd name="T69" fmla="*/ 2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" h="63">
                  <a:moveTo>
                    <a:pt x="40" y="43"/>
                  </a:moveTo>
                  <a:quadBezTo>
                    <a:pt x="34" y="43"/>
                    <a:pt x="34" y="43"/>
                  </a:quadBezTo>
                  <a:quadBezTo>
                    <a:pt x="34" y="41"/>
                    <a:pt x="34" y="41"/>
                  </a:quadBezTo>
                  <a:cubicBezTo>
                    <a:pt x="32" y="46"/>
                    <a:pt x="30" y="50"/>
                    <a:pt x="28" y="53"/>
                  </a:cubicBezTo>
                  <a:cubicBezTo>
                    <a:pt x="25" y="56"/>
                    <a:pt x="21" y="58"/>
                    <a:pt x="18" y="58"/>
                  </a:cubicBezTo>
                  <a:cubicBezTo>
                    <a:pt x="12" y="58"/>
                    <a:pt x="8" y="55"/>
                    <a:pt x="5" y="50"/>
                  </a:cubicBezTo>
                  <a:cubicBezTo>
                    <a:pt x="2" y="44"/>
                    <a:pt x="0" y="37"/>
                    <a:pt x="0" y="29"/>
                  </a:cubicBezTo>
                  <a:cubicBezTo>
                    <a:pt x="0" y="21"/>
                    <a:pt x="2" y="14"/>
                    <a:pt x="5" y="8"/>
                  </a:cubicBezTo>
                  <a:cubicBezTo>
                    <a:pt x="8" y="3"/>
                    <a:pt x="12" y="0"/>
                    <a:pt x="18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0" y="8"/>
                    <a:pt x="32" y="12"/>
                    <a:pt x="34" y="17"/>
                  </a:cubicBezTo>
                  <a:quadBezTo>
                    <a:pt x="34" y="14"/>
                    <a:pt x="34" y="14"/>
                  </a:quadBezTo>
                  <a:quadBezTo>
                    <a:pt x="40" y="14"/>
                    <a:pt x="40" y="14"/>
                  </a:quadBezTo>
                  <a:quadBezTo>
                    <a:pt x="40" y="0"/>
                    <a:pt x="40" y="0"/>
                  </a:quadBezTo>
                  <a:quadBezTo>
                    <a:pt x="52" y="0"/>
                    <a:pt x="52" y="0"/>
                  </a:quadBezTo>
                  <a:quadBezTo>
                    <a:pt x="52" y="63"/>
                    <a:pt x="52" y="63"/>
                  </a:quadBezTo>
                  <a:quadBezTo>
                    <a:pt x="40" y="63"/>
                    <a:pt x="40" y="63"/>
                  </a:quadBezTo>
                  <a:lnTo>
                    <a:pt x="40" y="43"/>
                  </a:lnTo>
                  <a:close/>
                  <a:moveTo>
                    <a:pt x="18" y="9"/>
                  </a:moveTo>
                  <a:cubicBezTo>
                    <a:pt x="16" y="9"/>
                    <a:pt x="15" y="11"/>
                    <a:pt x="14" y="15"/>
                  </a:cubicBezTo>
                  <a:cubicBezTo>
                    <a:pt x="12" y="18"/>
                    <a:pt x="12" y="23"/>
                    <a:pt x="12" y="29"/>
                  </a:cubicBezTo>
                  <a:cubicBezTo>
                    <a:pt x="12" y="35"/>
                    <a:pt x="12" y="40"/>
                    <a:pt x="14" y="43"/>
                  </a:cubicBezTo>
                  <a:cubicBezTo>
                    <a:pt x="15" y="47"/>
                    <a:pt x="16" y="49"/>
                    <a:pt x="18" y="49"/>
                  </a:cubicBezTo>
                  <a:cubicBezTo>
                    <a:pt x="19" y="49"/>
                    <a:pt x="20" y="47"/>
                    <a:pt x="22" y="43"/>
                  </a:cubicBezTo>
                  <a:cubicBezTo>
                    <a:pt x="23" y="40"/>
                    <a:pt x="23" y="35"/>
                    <a:pt x="23" y="29"/>
                  </a:cubicBezTo>
                  <a:cubicBezTo>
                    <a:pt x="23" y="23"/>
                    <a:pt x="23" y="18"/>
                    <a:pt x="22" y="15"/>
                  </a:cubicBezTo>
                  <a:cubicBezTo>
                    <a:pt x="20" y="11"/>
                    <a:pt x="19" y="9"/>
                    <a:pt x="18" y="9"/>
                  </a:cubicBezTo>
                  <a:close/>
                  <a:moveTo>
                    <a:pt x="34" y="22"/>
                  </a:moveTo>
                  <a:cubicBezTo>
                    <a:pt x="35" y="24"/>
                    <a:pt x="35" y="25"/>
                    <a:pt x="35" y="26"/>
                  </a:cubicBezTo>
                  <a:cubicBezTo>
                    <a:pt x="35" y="27"/>
                    <a:pt x="35" y="28"/>
                    <a:pt x="35" y="29"/>
                  </a:cubicBezTo>
                  <a:cubicBezTo>
                    <a:pt x="35" y="30"/>
                    <a:pt x="35" y="31"/>
                    <a:pt x="35" y="31"/>
                  </a:cubicBezTo>
                  <a:cubicBezTo>
                    <a:pt x="35" y="32"/>
                    <a:pt x="35" y="33"/>
                    <a:pt x="35" y="34"/>
                  </a:cubicBezTo>
                  <a:quadBezTo>
                    <a:pt x="40" y="34"/>
                    <a:pt x="40" y="34"/>
                  </a:quadBezTo>
                  <a:quadBezTo>
                    <a:pt x="40" y="22"/>
                    <a:pt x="40" y="22"/>
                  </a:quadBezTo>
                  <a:lnTo>
                    <a:pt x="3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CE489E08-4D5D-4985-8739-005823D062B5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964" y="1900"/>
              <a:ext cx="142" cy="174"/>
            </a:xfrm>
            <a:custGeom>
              <a:avLst/>
              <a:gdLst>
                <a:gd name="T0" fmla="*/ 42 w 53"/>
                <a:gd name="T1" fmla="*/ 38 h 65"/>
                <a:gd name="T2" fmla="*/ 42 w 53"/>
                <a:gd name="T3" fmla="*/ 26 h 65"/>
                <a:gd name="T4" fmla="*/ 37 w 53"/>
                <a:gd name="T5" fmla="*/ 35 h 65"/>
                <a:gd name="T6" fmla="*/ 35 w 53"/>
                <a:gd name="T7" fmla="*/ 34 h 65"/>
                <a:gd name="T8" fmla="*/ 30 w 53"/>
                <a:gd name="T9" fmla="*/ 32 h 65"/>
                <a:gd name="T10" fmla="*/ 23 w 53"/>
                <a:gd name="T11" fmla="*/ 27 h 65"/>
                <a:gd name="T12" fmla="*/ 21 w 53"/>
                <a:gd name="T13" fmla="*/ 25 h 65"/>
                <a:gd name="T14" fmla="*/ 19 w 53"/>
                <a:gd name="T15" fmla="*/ 27 h 65"/>
                <a:gd name="T16" fmla="*/ 13 w 53"/>
                <a:gd name="T17" fmla="*/ 32 h 65"/>
                <a:gd name="T18" fmla="*/ 7 w 53"/>
                <a:gd name="T19" fmla="*/ 34 h 65"/>
                <a:gd name="T20" fmla="*/ 5 w 53"/>
                <a:gd name="T21" fmla="*/ 35 h 65"/>
                <a:gd name="T22" fmla="*/ 0 w 53"/>
                <a:gd name="T23" fmla="*/ 26 h 65"/>
                <a:gd name="T24" fmla="*/ 2 w 53"/>
                <a:gd name="T25" fmla="*/ 25 h 65"/>
                <a:gd name="T26" fmla="*/ 7 w 53"/>
                <a:gd name="T27" fmla="*/ 23 h 65"/>
                <a:gd name="T28" fmla="*/ 13 w 53"/>
                <a:gd name="T29" fmla="*/ 17 h 65"/>
                <a:gd name="T30" fmla="*/ 16 w 53"/>
                <a:gd name="T31" fmla="*/ 8 h 65"/>
                <a:gd name="T32" fmla="*/ 16 w 53"/>
                <a:gd name="T33" fmla="*/ 1 h 65"/>
                <a:gd name="T34" fmla="*/ 27 w 53"/>
                <a:gd name="T35" fmla="*/ 1 h 65"/>
                <a:gd name="T36" fmla="*/ 27 w 53"/>
                <a:gd name="T37" fmla="*/ 8 h 65"/>
                <a:gd name="T38" fmla="*/ 29 w 53"/>
                <a:gd name="T39" fmla="*/ 16 h 65"/>
                <a:gd name="T40" fmla="*/ 35 w 53"/>
                <a:gd name="T41" fmla="*/ 23 h 65"/>
                <a:gd name="T42" fmla="*/ 40 w 53"/>
                <a:gd name="T43" fmla="*/ 25 h 65"/>
                <a:gd name="T44" fmla="*/ 42 w 53"/>
                <a:gd name="T45" fmla="*/ 26 h 65"/>
                <a:gd name="T46" fmla="*/ 42 w 53"/>
                <a:gd name="T47" fmla="*/ 17 h 65"/>
                <a:gd name="T48" fmla="*/ 33 w 53"/>
                <a:gd name="T49" fmla="*/ 17 h 65"/>
                <a:gd name="T50" fmla="*/ 33 w 53"/>
                <a:gd name="T51" fmla="*/ 8 h 65"/>
                <a:gd name="T52" fmla="*/ 42 w 53"/>
                <a:gd name="T53" fmla="*/ 8 h 65"/>
                <a:gd name="T54" fmla="*/ 42 w 53"/>
                <a:gd name="T55" fmla="*/ 0 h 65"/>
                <a:gd name="T56" fmla="*/ 53 w 53"/>
                <a:gd name="T57" fmla="*/ 0 h 65"/>
                <a:gd name="T58" fmla="*/ 53 w 53"/>
                <a:gd name="T59" fmla="*/ 40 h 65"/>
                <a:gd name="T60" fmla="*/ 45 w 53"/>
                <a:gd name="T61" fmla="*/ 40 h 65"/>
                <a:gd name="T62" fmla="*/ 51 w 53"/>
                <a:gd name="T63" fmla="*/ 44 h 65"/>
                <a:gd name="T64" fmla="*/ 53 w 53"/>
                <a:gd name="T65" fmla="*/ 51 h 65"/>
                <a:gd name="T66" fmla="*/ 51 w 53"/>
                <a:gd name="T67" fmla="*/ 57 h 65"/>
                <a:gd name="T68" fmla="*/ 46 w 53"/>
                <a:gd name="T69" fmla="*/ 61 h 65"/>
                <a:gd name="T70" fmla="*/ 39 w 53"/>
                <a:gd name="T71" fmla="*/ 64 h 65"/>
                <a:gd name="T72" fmla="*/ 30 w 53"/>
                <a:gd name="T73" fmla="*/ 65 h 65"/>
                <a:gd name="T74" fmla="*/ 22 w 53"/>
                <a:gd name="T75" fmla="*/ 65 h 65"/>
                <a:gd name="T76" fmla="*/ 16 w 53"/>
                <a:gd name="T77" fmla="*/ 63 h 65"/>
                <a:gd name="T78" fmla="*/ 9 w 53"/>
                <a:gd name="T79" fmla="*/ 58 h 65"/>
                <a:gd name="T80" fmla="*/ 6 w 53"/>
                <a:gd name="T81" fmla="*/ 51 h 65"/>
                <a:gd name="T82" fmla="*/ 9 w 53"/>
                <a:gd name="T83" fmla="*/ 44 h 65"/>
                <a:gd name="T84" fmla="*/ 14 w 53"/>
                <a:gd name="T85" fmla="*/ 40 h 65"/>
                <a:gd name="T86" fmla="*/ 21 w 53"/>
                <a:gd name="T87" fmla="*/ 37 h 65"/>
                <a:gd name="T88" fmla="*/ 30 w 53"/>
                <a:gd name="T89" fmla="*/ 36 h 65"/>
                <a:gd name="T90" fmla="*/ 36 w 53"/>
                <a:gd name="T91" fmla="*/ 37 h 65"/>
                <a:gd name="T92" fmla="*/ 42 w 53"/>
                <a:gd name="T93" fmla="*/ 38 h 65"/>
                <a:gd name="T94" fmla="*/ 30 w 53"/>
                <a:gd name="T95" fmla="*/ 45 h 65"/>
                <a:gd name="T96" fmla="*/ 22 w 53"/>
                <a:gd name="T97" fmla="*/ 47 h 65"/>
                <a:gd name="T98" fmla="*/ 18 w 53"/>
                <a:gd name="T99" fmla="*/ 51 h 65"/>
                <a:gd name="T100" fmla="*/ 22 w 53"/>
                <a:gd name="T101" fmla="*/ 55 h 65"/>
                <a:gd name="T102" fmla="*/ 30 w 53"/>
                <a:gd name="T103" fmla="*/ 56 h 65"/>
                <a:gd name="T104" fmla="*/ 37 w 53"/>
                <a:gd name="T105" fmla="*/ 55 h 65"/>
                <a:gd name="T106" fmla="*/ 41 w 53"/>
                <a:gd name="T107" fmla="*/ 51 h 65"/>
                <a:gd name="T108" fmla="*/ 37 w 53"/>
                <a:gd name="T109" fmla="*/ 47 h 65"/>
                <a:gd name="T110" fmla="*/ 30 w 53"/>
                <a:gd name="T111" fmla="*/ 4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" h="65">
                  <a:moveTo>
                    <a:pt x="42" y="38"/>
                  </a:moveTo>
                  <a:quadBezTo>
                    <a:pt x="42" y="26"/>
                    <a:pt x="42" y="26"/>
                  </a:quadBezTo>
                  <a:quadBezTo>
                    <a:pt x="37" y="35"/>
                    <a:pt x="37" y="35"/>
                  </a:quadBezTo>
                  <a:cubicBezTo>
                    <a:pt x="37" y="35"/>
                    <a:pt x="36" y="35"/>
                    <a:pt x="35" y="34"/>
                  </a:cubicBezTo>
                  <a:cubicBezTo>
                    <a:pt x="34" y="34"/>
                    <a:pt x="32" y="33"/>
                    <a:pt x="30" y="32"/>
                  </a:cubicBezTo>
                  <a:cubicBezTo>
                    <a:pt x="27" y="30"/>
                    <a:pt x="25" y="29"/>
                    <a:pt x="23" y="27"/>
                  </a:cubicBezTo>
                  <a:cubicBezTo>
                    <a:pt x="22" y="26"/>
                    <a:pt x="21" y="25"/>
                    <a:pt x="21" y="25"/>
                  </a:cubicBezTo>
                  <a:cubicBezTo>
                    <a:pt x="21" y="25"/>
                    <a:pt x="20" y="26"/>
                    <a:pt x="19" y="27"/>
                  </a:cubicBezTo>
                  <a:cubicBezTo>
                    <a:pt x="17" y="29"/>
                    <a:pt x="15" y="30"/>
                    <a:pt x="13" y="32"/>
                  </a:cubicBezTo>
                  <a:cubicBezTo>
                    <a:pt x="10" y="33"/>
                    <a:pt x="8" y="34"/>
                    <a:pt x="7" y="34"/>
                  </a:cubicBezTo>
                  <a:cubicBezTo>
                    <a:pt x="6" y="35"/>
                    <a:pt x="5" y="35"/>
                    <a:pt x="5" y="35"/>
                  </a:cubicBezTo>
                  <a:quadBezTo>
                    <a:pt x="0" y="26"/>
                    <a:pt x="0" y="26"/>
                  </a:quadBezTo>
                  <a:cubicBezTo>
                    <a:pt x="0" y="26"/>
                    <a:pt x="1" y="26"/>
                    <a:pt x="2" y="25"/>
                  </a:cubicBezTo>
                  <a:cubicBezTo>
                    <a:pt x="4" y="25"/>
                    <a:pt x="5" y="24"/>
                    <a:pt x="7" y="23"/>
                  </a:cubicBezTo>
                  <a:cubicBezTo>
                    <a:pt x="9" y="21"/>
                    <a:pt x="11" y="19"/>
                    <a:pt x="13" y="17"/>
                  </a:cubicBezTo>
                  <a:cubicBezTo>
                    <a:pt x="15" y="14"/>
                    <a:pt x="16" y="11"/>
                    <a:pt x="16" y="8"/>
                  </a:cubicBezTo>
                  <a:quadBezTo>
                    <a:pt x="16" y="1"/>
                    <a:pt x="16" y="1"/>
                  </a:quadBezTo>
                  <a:quadBezTo>
                    <a:pt x="27" y="1"/>
                    <a:pt x="27" y="1"/>
                  </a:quadBezTo>
                  <a:quadBezTo>
                    <a:pt x="27" y="8"/>
                    <a:pt x="27" y="8"/>
                  </a:quadBezTo>
                  <a:cubicBezTo>
                    <a:pt x="27" y="11"/>
                    <a:pt x="27" y="14"/>
                    <a:pt x="29" y="16"/>
                  </a:cubicBezTo>
                  <a:cubicBezTo>
                    <a:pt x="31" y="19"/>
                    <a:pt x="33" y="21"/>
                    <a:pt x="35" y="23"/>
                  </a:cubicBezTo>
                  <a:cubicBezTo>
                    <a:pt x="37" y="24"/>
                    <a:pt x="38" y="25"/>
                    <a:pt x="40" y="25"/>
                  </a:cubicBezTo>
                  <a:cubicBezTo>
                    <a:pt x="41" y="26"/>
                    <a:pt x="42" y="26"/>
                    <a:pt x="42" y="26"/>
                  </a:cubicBezTo>
                  <a:quadBezTo>
                    <a:pt x="42" y="17"/>
                    <a:pt x="42" y="17"/>
                  </a:quadBezTo>
                  <a:quadBezTo>
                    <a:pt x="33" y="17"/>
                    <a:pt x="33" y="17"/>
                  </a:quadBezTo>
                  <a:quadBezTo>
                    <a:pt x="33" y="8"/>
                    <a:pt x="33" y="8"/>
                  </a:quadBezTo>
                  <a:quadBezTo>
                    <a:pt x="42" y="8"/>
                    <a:pt x="42" y="8"/>
                  </a:quadBezTo>
                  <a:quadBezTo>
                    <a:pt x="42" y="0"/>
                    <a:pt x="42" y="0"/>
                  </a:quadBezTo>
                  <a:quadBezTo>
                    <a:pt x="53" y="0"/>
                    <a:pt x="53" y="0"/>
                  </a:quadBezTo>
                  <a:quadBezTo>
                    <a:pt x="53" y="40"/>
                    <a:pt x="53" y="40"/>
                  </a:quadBezTo>
                  <a:quadBezTo>
                    <a:pt x="45" y="40"/>
                    <a:pt x="45" y="40"/>
                  </a:quadBezTo>
                  <a:cubicBezTo>
                    <a:pt x="48" y="41"/>
                    <a:pt x="49" y="43"/>
                    <a:pt x="51" y="44"/>
                  </a:cubicBezTo>
                  <a:cubicBezTo>
                    <a:pt x="52" y="46"/>
                    <a:pt x="53" y="48"/>
                    <a:pt x="53" y="51"/>
                  </a:cubicBezTo>
                  <a:cubicBezTo>
                    <a:pt x="53" y="53"/>
                    <a:pt x="52" y="55"/>
                    <a:pt x="51" y="57"/>
                  </a:cubicBezTo>
                  <a:cubicBezTo>
                    <a:pt x="50" y="59"/>
                    <a:pt x="48" y="60"/>
                    <a:pt x="46" y="61"/>
                  </a:cubicBezTo>
                  <a:cubicBezTo>
                    <a:pt x="44" y="63"/>
                    <a:pt x="41" y="64"/>
                    <a:pt x="39" y="64"/>
                  </a:cubicBezTo>
                  <a:cubicBezTo>
                    <a:pt x="36" y="65"/>
                    <a:pt x="33" y="65"/>
                    <a:pt x="30" y="65"/>
                  </a:cubicBezTo>
                  <a:cubicBezTo>
                    <a:pt x="27" y="65"/>
                    <a:pt x="25" y="65"/>
                    <a:pt x="22" y="65"/>
                  </a:cubicBezTo>
                  <a:cubicBezTo>
                    <a:pt x="20" y="64"/>
                    <a:pt x="18" y="63"/>
                    <a:pt x="16" y="63"/>
                  </a:cubicBezTo>
                  <a:cubicBezTo>
                    <a:pt x="13" y="61"/>
                    <a:pt x="11" y="60"/>
                    <a:pt x="9" y="58"/>
                  </a:cubicBezTo>
                  <a:cubicBezTo>
                    <a:pt x="7" y="56"/>
                    <a:pt x="6" y="54"/>
                    <a:pt x="6" y="51"/>
                  </a:cubicBezTo>
                  <a:cubicBezTo>
                    <a:pt x="6" y="48"/>
                    <a:pt x="7" y="46"/>
                    <a:pt x="9" y="44"/>
                  </a:cubicBezTo>
                  <a:cubicBezTo>
                    <a:pt x="10" y="43"/>
                    <a:pt x="12" y="41"/>
                    <a:pt x="14" y="40"/>
                  </a:cubicBezTo>
                  <a:cubicBezTo>
                    <a:pt x="16" y="39"/>
                    <a:pt x="19" y="38"/>
                    <a:pt x="21" y="37"/>
                  </a:cubicBezTo>
                  <a:cubicBezTo>
                    <a:pt x="24" y="37"/>
                    <a:pt x="27" y="36"/>
                    <a:pt x="30" y="36"/>
                  </a:cubicBezTo>
                  <a:cubicBezTo>
                    <a:pt x="32" y="36"/>
                    <a:pt x="34" y="37"/>
                    <a:pt x="36" y="37"/>
                  </a:cubicBezTo>
                  <a:cubicBezTo>
                    <a:pt x="38" y="37"/>
                    <a:pt x="40" y="38"/>
                    <a:pt x="42" y="38"/>
                  </a:cubicBezTo>
                  <a:close/>
                  <a:moveTo>
                    <a:pt x="30" y="45"/>
                  </a:moveTo>
                  <a:cubicBezTo>
                    <a:pt x="27" y="45"/>
                    <a:pt x="24" y="46"/>
                    <a:pt x="22" y="47"/>
                  </a:cubicBezTo>
                  <a:cubicBezTo>
                    <a:pt x="19" y="48"/>
                    <a:pt x="18" y="49"/>
                    <a:pt x="18" y="51"/>
                  </a:cubicBezTo>
                  <a:cubicBezTo>
                    <a:pt x="18" y="53"/>
                    <a:pt x="19" y="54"/>
                    <a:pt x="22" y="55"/>
                  </a:cubicBezTo>
                  <a:cubicBezTo>
                    <a:pt x="25" y="56"/>
                    <a:pt x="27" y="56"/>
                    <a:pt x="30" y="56"/>
                  </a:cubicBezTo>
                  <a:cubicBezTo>
                    <a:pt x="32" y="56"/>
                    <a:pt x="35" y="56"/>
                    <a:pt x="37" y="55"/>
                  </a:cubicBezTo>
                  <a:cubicBezTo>
                    <a:pt x="40" y="54"/>
                    <a:pt x="41" y="53"/>
                    <a:pt x="41" y="51"/>
                  </a:cubicBezTo>
                  <a:cubicBezTo>
                    <a:pt x="41" y="49"/>
                    <a:pt x="40" y="48"/>
                    <a:pt x="37" y="47"/>
                  </a:cubicBezTo>
                  <a:cubicBezTo>
                    <a:pt x="35" y="46"/>
                    <a:pt x="32" y="45"/>
                    <a:pt x="30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4E282074-1F83-40B2-9B7F-FA40B448DE92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119" y="1900"/>
              <a:ext cx="134" cy="169"/>
            </a:xfrm>
            <a:custGeom>
              <a:avLst/>
              <a:gdLst>
                <a:gd name="T0" fmla="*/ 1 w 50"/>
                <a:gd name="T1" fmla="*/ 1 h 63"/>
                <a:gd name="T2" fmla="*/ 32 w 50"/>
                <a:gd name="T3" fmla="*/ 1 h 63"/>
                <a:gd name="T4" fmla="*/ 32 w 50"/>
                <a:gd name="T5" fmla="*/ 16 h 63"/>
                <a:gd name="T6" fmla="*/ 30 w 50"/>
                <a:gd name="T7" fmla="*/ 24 h 63"/>
                <a:gd name="T8" fmla="*/ 22 w 50"/>
                <a:gd name="T9" fmla="*/ 33 h 63"/>
                <a:gd name="T10" fmla="*/ 9 w 50"/>
                <a:gd name="T11" fmla="*/ 37 h 63"/>
                <a:gd name="T12" fmla="*/ 2 w 50"/>
                <a:gd name="T13" fmla="*/ 38 h 63"/>
                <a:gd name="T14" fmla="*/ 0 w 50"/>
                <a:gd name="T15" fmla="*/ 28 h 63"/>
                <a:gd name="T16" fmla="*/ 5 w 50"/>
                <a:gd name="T17" fmla="*/ 28 h 63"/>
                <a:gd name="T18" fmla="*/ 14 w 50"/>
                <a:gd name="T19" fmla="*/ 25 h 63"/>
                <a:gd name="T20" fmla="*/ 19 w 50"/>
                <a:gd name="T21" fmla="*/ 20 h 63"/>
                <a:gd name="T22" fmla="*/ 21 w 50"/>
                <a:gd name="T23" fmla="*/ 14 h 63"/>
                <a:gd name="T24" fmla="*/ 21 w 50"/>
                <a:gd name="T25" fmla="*/ 10 h 63"/>
                <a:gd name="T26" fmla="*/ 1 w 50"/>
                <a:gd name="T27" fmla="*/ 10 h 63"/>
                <a:gd name="T28" fmla="*/ 1 w 50"/>
                <a:gd name="T29" fmla="*/ 1 h 63"/>
                <a:gd name="T30" fmla="*/ 12 w 50"/>
                <a:gd name="T31" fmla="*/ 63 h 63"/>
                <a:gd name="T32" fmla="*/ 9 w 50"/>
                <a:gd name="T33" fmla="*/ 63 h 63"/>
                <a:gd name="T34" fmla="*/ 7 w 50"/>
                <a:gd name="T35" fmla="*/ 61 h 63"/>
                <a:gd name="T36" fmla="*/ 5 w 50"/>
                <a:gd name="T37" fmla="*/ 59 h 63"/>
                <a:gd name="T38" fmla="*/ 5 w 50"/>
                <a:gd name="T39" fmla="*/ 56 h 63"/>
                <a:gd name="T40" fmla="*/ 5 w 50"/>
                <a:gd name="T41" fmla="*/ 41 h 63"/>
                <a:gd name="T42" fmla="*/ 16 w 50"/>
                <a:gd name="T43" fmla="*/ 41 h 63"/>
                <a:gd name="T44" fmla="*/ 16 w 50"/>
                <a:gd name="T45" fmla="*/ 54 h 63"/>
                <a:gd name="T46" fmla="*/ 50 w 50"/>
                <a:gd name="T47" fmla="*/ 54 h 63"/>
                <a:gd name="T48" fmla="*/ 50 w 50"/>
                <a:gd name="T49" fmla="*/ 63 h 63"/>
                <a:gd name="T50" fmla="*/ 12 w 50"/>
                <a:gd name="T51" fmla="*/ 63 h 63"/>
                <a:gd name="T52" fmla="*/ 49 w 50"/>
                <a:gd name="T53" fmla="*/ 43 h 63"/>
                <a:gd name="T54" fmla="*/ 38 w 50"/>
                <a:gd name="T55" fmla="*/ 43 h 63"/>
                <a:gd name="T56" fmla="*/ 38 w 50"/>
                <a:gd name="T57" fmla="*/ 0 h 63"/>
                <a:gd name="T58" fmla="*/ 49 w 50"/>
                <a:gd name="T59" fmla="*/ 0 h 63"/>
                <a:gd name="T60" fmla="*/ 49 w 50"/>
                <a:gd name="T61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63">
                  <a:moveTo>
                    <a:pt x="1" y="1"/>
                  </a:moveTo>
                  <a:quadBezTo>
                    <a:pt x="32" y="1"/>
                    <a:pt x="32" y="1"/>
                  </a:quadBezTo>
                  <a:quadBezTo>
                    <a:pt x="32" y="16"/>
                    <a:pt x="32" y="16"/>
                  </a:quadBezTo>
                  <a:cubicBezTo>
                    <a:pt x="32" y="17"/>
                    <a:pt x="31" y="20"/>
                    <a:pt x="30" y="24"/>
                  </a:cubicBezTo>
                  <a:cubicBezTo>
                    <a:pt x="28" y="27"/>
                    <a:pt x="26" y="30"/>
                    <a:pt x="22" y="33"/>
                  </a:cubicBezTo>
                  <a:cubicBezTo>
                    <a:pt x="18" y="36"/>
                    <a:pt x="14" y="37"/>
                    <a:pt x="9" y="37"/>
                  </a:cubicBezTo>
                  <a:cubicBezTo>
                    <a:pt x="5" y="38"/>
                    <a:pt x="3" y="38"/>
                    <a:pt x="2" y="38"/>
                  </a:cubicBezTo>
                  <a:quadBezTo>
                    <a:pt x="0" y="28"/>
                    <a:pt x="0" y="28"/>
                  </a:quadBezTo>
                  <a:cubicBezTo>
                    <a:pt x="0" y="28"/>
                    <a:pt x="2" y="28"/>
                    <a:pt x="5" y="28"/>
                  </a:cubicBezTo>
                  <a:cubicBezTo>
                    <a:pt x="8" y="28"/>
                    <a:pt x="11" y="27"/>
                    <a:pt x="14" y="25"/>
                  </a:cubicBezTo>
                  <a:cubicBezTo>
                    <a:pt x="17" y="24"/>
                    <a:pt x="18" y="22"/>
                    <a:pt x="19" y="20"/>
                  </a:cubicBezTo>
                  <a:cubicBezTo>
                    <a:pt x="20" y="17"/>
                    <a:pt x="21" y="15"/>
                    <a:pt x="21" y="14"/>
                  </a:cubicBezTo>
                  <a:quadBezTo>
                    <a:pt x="21" y="10"/>
                    <a:pt x="21" y="10"/>
                  </a:quadBezTo>
                  <a:quadBezTo>
                    <a:pt x="1" y="10"/>
                    <a:pt x="1" y="10"/>
                  </a:quadBezTo>
                  <a:lnTo>
                    <a:pt x="1" y="1"/>
                  </a:lnTo>
                  <a:close/>
                  <a:moveTo>
                    <a:pt x="12" y="63"/>
                  </a:moveTo>
                  <a:cubicBezTo>
                    <a:pt x="11" y="63"/>
                    <a:pt x="10" y="63"/>
                    <a:pt x="9" y="63"/>
                  </a:cubicBezTo>
                  <a:cubicBezTo>
                    <a:pt x="8" y="63"/>
                    <a:pt x="8" y="62"/>
                    <a:pt x="7" y="61"/>
                  </a:cubicBezTo>
                  <a:quadBezTo>
                    <a:pt x="6" y="60"/>
                    <a:pt x="5" y="59"/>
                  </a:quadBezTo>
                  <a:cubicBezTo>
                    <a:pt x="5" y="58"/>
                    <a:pt x="5" y="57"/>
                    <a:pt x="5" y="56"/>
                  </a:cubicBezTo>
                  <a:quadBezTo>
                    <a:pt x="5" y="41"/>
                    <a:pt x="5" y="41"/>
                  </a:quadBezTo>
                  <a:quadBezTo>
                    <a:pt x="16" y="41"/>
                    <a:pt x="16" y="41"/>
                  </a:quadBezTo>
                  <a:quadBezTo>
                    <a:pt x="16" y="54"/>
                    <a:pt x="16" y="54"/>
                  </a:quadBezTo>
                  <a:quadBezTo>
                    <a:pt x="50" y="54"/>
                    <a:pt x="50" y="54"/>
                  </a:quadBezTo>
                  <a:quadBezTo>
                    <a:pt x="50" y="63"/>
                    <a:pt x="50" y="63"/>
                  </a:quadBezTo>
                  <a:lnTo>
                    <a:pt x="12" y="63"/>
                  </a:lnTo>
                  <a:close/>
                  <a:moveTo>
                    <a:pt x="49" y="43"/>
                  </a:moveTo>
                  <a:quadBezTo>
                    <a:pt x="38" y="43"/>
                    <a:pt x="38" y="43"/>
                  </a:quadBezTo>
                  <a:quadBezTo>
                    <a:pt x="38" y="0"/>
                    <a:pt x="38" y="0"/>
                  </a:quadBezTo>
                  <a:quadBezTo>
                    <a:pt x="49" y="0"/>
                    <a:pt x="49" y="0"/>
                  </a:quadBezTo>
                  <a:lnTo>
                    <a:pt x="49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11">
              <a:extLst>
                <a:ext uri="{FF2B5EF4-FFF2-40B4-BE49-F238E27FC236}">
                  <a16:creationId xmlns:a16="http://schemas.microsoft.com/office/drawing/2014/main" id="{B8FF85AB-4ABD-4FE3-B2BE-AA22323FADB9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269" y="1903"/>
              <a:ext cx="134" cy="166"/>
            </a:xfrm>
            <a:custGeom>
              <a:avLst/>
              <a:gdLst>
                <a:gd name="T0" fmla="*/ 34 w 50"/>
                <a:gd name="T1" fmla="*/ 23 h 62"/>
                <a:gd name="T2" fmla="*/ 35 w 50"/>
                <a:gd name="T3" fmla="*/ 20 h 62"/>
                <a:gd name="T4" fmla="*/ 36 w 50"/>
                <a:gd name="T5" fmla="*/ 17 h 62"/>
                <a:gd name="T6" fmla="*/ 36 w 50"/>
                <a:gd name="T7" fmla="*/ 15 h 62"/>
                <a:gd name="T8" fmla="*/ 36 w 50"/>
                <a:gd name="T9" fmla="*/ 9 h 62"/>
                <a:gd name="T10" fmla="*/ 2 w 50"/>
                <a:gd name="T11" fmla="*/ 9 h 62"/>
                <a:gd name="T12" fmla="*/ 2 w 50"/>
                <a:gd name="T13" fmla="*/ 0 h 62"/>
                <a:gd name="T14" fmla="*/ 47 w 50"/>
                <a:gd name="T15" fmla="*/ 0 h 62"/>
                <a:gd name="T16" fmla="*/ 47 w 50"/>
                <a:gd name="T17" fmla="*/ 6 h 62"/>
                <a:gd name="T18" fmla="*/ 47 w 50"/>
                <a:gd name="T19" fmla="*/ 11 h 62"/>
                <a:gd name="T20" fmla="*/ 46 w 50"/>
                <a:gd name="T21" fmla="*/ 16 h 62"/>
                <a:gd name="T22" fmla="*/ 46 w 50"/>
                <a:gd name="T23" fmla="*/ 21 h 62"/>
                <a:gd name="T24" fmla="*/ 45 w 50"/>
                <a:gd name="T25" fmla="*/ 23 h 62"/>
                <a:gd name="T26" fmla="*/ 50 w 50"/>
                <a:gd name="T27" fmla="*/ 23 h 62"/>
                <a:gd name="T28" fmla="*/ 50 w 50"/>
                <a:gd name="T29" fmla="*/ 32 h 62"/>
                <a:gd name="T30" fmla="*/ 0 w 50"/>
                <a:gd name="T31" fmla="*/ 32 h 62"/>
                <a:gd name="T32" fmla="*/ 0 w 50"/>
                <a:gd name="T33" fmla="*/ 23 h 62"/>
                <a:gd name="T34" fmla="*/ 34 w 50"/>
                <a:gd name="T35" fmla="*/ 23 h 62"/>
                <a:gd name="T36" fmla="*/ 9 w 50"/>
                <a:gd name="T37" fmla="*/ 62 h 62"/>
                <a:gd name="T38" fmla="*/ 6 w 50"/>
                <a:gd name="T39" fmla="*/ 62 h 62"/>
                <a:gd name="T40" fmla="*/ 4 w 50"/>
                <a:gd name="T41" fmla="*/ 60 h 62"/>
                <a:gd name="T42" fmla="*/ 2 w 50"/>
                <a:gd name="T43" fmla="*/ 58 h 62"/>
                <a:gd name="T44" fmla="*/ 2 w 50"/>
                <a:gd name="T45" fmla="*/ 55 h 62"/>
                <a:gd name="T46" fmla="*/ 2 w 50"/>
                <a:gd name="T47" fmla="*/ 36 h 62"/>
                <a:gd name="T48" fmla="*/ 13 w 50"/>
                <a:gd name="T49" fmla="*/ 36 h 62"/>
                <a:gd name="T50" fmla="*/ 13 w 50"/>
                <a:gd name="T51" fmla="*/ 40 h 62"/>
                <a:gd name="T52" fmla="*/ 36 w 50"/>
                <a:gd name="T53" fmla="*/ 40 h 62"/>
                <a:gd name="T54" fmla="*/ 36 w 50"/>
                <a:gd name="T55" fmla="*/ 36 h 62"/>
                <a:gd name="T56" fmla="*/ 47 w 50"/>
                <a:gd name="T57" fmla="*/ 36 h 62"/>
                <a:gd name="T58" fmla="*/ 47 w 50"/>
                <a:gd name="T59" fmla="*/ 62 h 62"/>
                <a:gd name="T60" fmla="*/ 9 w 50"/>
                <a:gd name="T61" fmla="*/ 62 h 62"/>
                <a:gd name="T62" fmla="*/ 13 w 50"/>
                <a:gd name="T63" fmla="*/ 49 h 62"/>
                <a:gd name="T64" fmla="*/ 13 w 50"/>
                <a:gd name="T65" fmla="*/ 53 h 62"/>
                <a:gd name="T66" fmla="*/ 36 w 50"/>
                <a:gd name="T67" fmla="*/ 53 h 62"/>
                <a:gd name="T68" fmla="*/ 36 w 50"/>
                <a:gd name="T69" fmla="*/ 49 h 62"/>
                <a:gd name="T70" fmla="*/ 13 w 50"/>
                <a:gd name="T71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" h="62">
                  <a:moveTo>
                    <a:pt x="34" y="23"/>
                  </a:moveTo>
                  <a:cubicBezTo>
                    <a:pt x="34" y="22"/>
                    <a:pt x="35" y="21"/>
                    <a:pt x="35" y="20"/>
                  </a:cubicBezTo>
                  <a:cubicBezTo>
                    <a:pt x="35" y="19"/>
                    <a:pt x="36" y="18"/>
                    <a:pt x="36" y="17"/>
                  </a:cubicBezTo>
                  <a:cubicBezTo>
                    <a:pt x="36" y="17"/>
                    <a:pt x="36" y="16"/>
                    <a:pt x="36" y="15"/>
                  </a:cubicBezTo>
                  <a:quadBezTo>
                    <a:pt x="36" y="9"/>
                    <a:pt x="36" y="9"/>
                  </a:quadBezTo>
                  <a:quadBezTo>
                    <a:pt x="2" y="9"/>
                    <a:pt x="2" y="9"/>
                  </a:quadBezTo>
                  <a:quadBezTo>
                    <a:pt x="2" y="0"/>
                    <a:pt x="2" y="0"/>
                  </a:quadBezTo>
                  <a:quadBezTo>
                    <a:pt x="47" y="0"/>
                    <a:pt x="47" y="0"/>
                  </a:quadBezTo>
                  <a:quadBezTo>
                    <a:pt x="47" y="6"/>
                    <a:pt x="47" y="6"/>
                  </a:quadBezTo>
                  <a:cubicBezTo>
                    <a:pt x="47" y="8"/>
                    <a:pt x="47" y="10"/>
                    <a:pt x="47" y="11"/>
                  </a:cubicBezTo>
                  <a:cubicBezTo>
                    <a:pt x="47" y="12"/>
                    <a:pt x="47" y="13"/>
                    <a:pt x="46" y="16"/>
                  </a:cubicBezTo>
                  <a:cubicBezTo>
                    <a:pt x="46" y="18"/>
                    <a:pt x="46" y="20"/>
                    <a:pt x="46" y="21"/>
                  </a:cubicBezTo>
                  <a:cubicBezTo>
                    <a:pt x="45" y="22"/>
                    <a:pt x="45" y="23"/>
                    <a:pt x="45" y="23"/>
                  </a:cubicBezTo>
                  <a:quadBezTo>
                    <a:pt x="50" y="23"/>
                    <a:pt x="50" y="23"/>
                  </a:quadBezTo>
                  <a:quadBezTo>
                    <a:pt x="50" y="32"/>
                    <a:pt x="50" y="32"/>
                  </a:quadBezTo>
                  <a:quadBezTo>
                    <a:pt x="0" y="32"/>
                    <a:pt x="0" y="32"/>
                  </a:quadBezTo>
                  <a:quadBezTo>
                    <a:pt x="0" y="23"/>
                    <a:pt x="0" y="23"/>
                  </a:quadBezTo>
                  <a:lnTo>
                    <a:pt x="34" y="23"/>
                  </a:lnTo>
                  <a:close/>
                  <a:moveTo>
                    <a:pt x="9" y="62"/>
                  </a:moveTo>
                  <a:cubicBezTo>
                    <a:pt x="8" y="62"/>
                    <a:pt x="7" y="62"/>
                    <a:pt x="6" y="62"/>
                  </a:cubicBezTo>
                  <a:quadBezTo>
                    <a:pt x="5" y="61"/>
                    <a:pt x="4" y="60"/>
                  </a:quadBezTo>
                  <a:quadBezTo>
                    <a:pt x="3" y="59"/>
                    <a:pt x="2" y="58"/>
                  </a:quadBezTo>
                  <a:cubicBezTo>
                    <a:pt x="2" y="57"/>
                    <a:pt x="2" y="56"/>
                    <a:pt x="2" y="55"/>
                  </a:cubicBezTo>
                  <a:quadBezTo>
                    <a:pt x="2" y="36"/>
                    <a:pt x="2" y="36"/>
                  </a:quadBezTo>
                  <a:quadBezTo>
                    <a:pt x="13" y="36"/>
                    <a:pt x="13" y="36"/>
                  </a:quadBezTo>
                  <a:quadBezTo>
                    <a:pt x="13" y="40"/>
                    <a:pt x="13" y="40"/>
                  </a:quadBezTo>
                  <a:quadBezTo>
                    <a:pt x="36" y="40"/>
                    <a:pt x="36" y="40"/>
                  </a:quadBezTo>
                  <a:quadBezTo>
                    <a:pt x="36" y="36"/>
                    <a:pt x="36" y="36"/>
                  </a:quadBezTo>
                  <a:quadBezTo>
                    <a:pt x="47" y="36"/>
                    <a:pt x="47" y="36"/>
                  </a:quadBezTo>
                  <a:quadBezTo>
                    <a:pt x="47" y="62"/>
                    <a:pt x="47" y="62"/>
                  </a:quadBezTo>
                  <a:lnTo>
                    <a:pt x="9" y="62"/>
                  </a:lnTo>
                  <a:close/>
                  <a:moveTo>
                    <a:pt x="13" y="49"/>
                  </a:moveTo>
                  <a:quadBezTo>
                    <a:pt x="13" y="53"/>
                    <a:pt x="13" y="53"/>
                  </a:quadBezTo>
                  <a:quadBezTo>
                    <a:pt x="36" y="53"/>
                    <a:pt x="36" y="53"/>
                  </a:quadBezTo>
                  <a:quadBezTo>
                    <a:pt x="36" y="49"/>
                    <a:pt x="36" y="49"/>
                  </a:quadBezTo>
                  <a:lnTo>
                    <a:pt x="13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12">
              <a:extLst>
                <a:ext uri="{FF2B5EF4-FFF2-40B4-BE49-F238E27FC236}">
                  <a16:creationId xmlns:a16="http://schemas.microsoft.com/office/drawing/2014/main" id="{40A44D06-8C2D-4DF4-A389-E0D63D0F02EB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408" y="1900"/>
              <a:ext cx="144" cy="169"/>
            </a:xfrm>
            <a:custGeom>
              <a:avLst/>
              <a:gdLst>
                <a:gd name="T0" fmla="*/ 15 w 54"/>
                <a:gd name="T1" fmla="*/ 10 h 63"/>
                <a:gd name="T2" fmla="*/ 3 w 54"/>
                <a:gd name="T3" fmla="*/ 10 h 63"/>
                <a:gd name="T4" fmla="*/ 3 w 54"/>
                <a:gd name="T5" fmla="*/ 1 h 63"/>
                <a:gd name="T6" fmla="*/ 38 w 54"/>
                <a:gd name="T7" fmla="*/ 1 h 63"/>
                <a:gd name="T8" fmla="*/ 38 w 54"/>
                <a:gd name="T9" fmla="*/ 10 h 63"/>
                <a:gd name="T10" fmla="*/ 26 w 54"/>
                <a:gd name="T11" fmla="*/ 10 h 63"/>
                <a:gd name="T12" fmla="*/ 26 w 54"/>
                <a:gd name="T13" fmla="*/ 12 h 63"/>
                <a:gd name="T14" fmla="*/ 28 w 54"/>
                <a:gd name="T15" fmla="*/ 21 h 63"/>
                <a:gd name="T16" fmla="*/ 34 w 54"/>
                <a:gd name="T17" fmla="*/ 28 h 63"/>
                <a:gd name="T18" fmla="*/ 39 w 54"/>
                <a:gd name="T19" fmla="*/ 31 h 63"/>
                <a:gd name="T20" fmla="*/ 41 w 54"/>
                <a:gd name="T21" fmla="*/ 31 h 63"/>
                <a:gd name="T22" fmla="*/ 37 w 54"/>
                <a:gd name="T23" fmla="*/ 40 h 63"/>
                <a:gd name="T24" fmla="*/ 35 w 54"/>
                <a:gd name="T25" fmla="*/ 39 h 63"/>
                <a:gd name="T26" fmla="*/ 29 w 54"/>
                <a:gd name="T27" fmla="*/ 36 h 63"/>
                <a:gd name="T28" fmla="*/ 23 w 54"/>
                <a:gd name="T29" fmla="*/ 32 h 63"/>
                <a:gd name="T30" fmla="*/ 21 w 54"/>
                <a:gd name="T31" fmla="*/ 30 h 63"/>
                <a:gd name="T32" fmla="*/ 18 w 54"/>
                <a:gd name="T33" fmla="*/ 32 h 63"/>
                <a:gd name="T34" fmla="*/ 12 w 54"/>
                <a:gd name="T35" fmla="*/ 36 h 63"/>
                <a:gd name="T36" fmla="*/ 6 w 54"/>
                <a:gd name="T37" fmla="*/ 39 h 63"/>
                <a:gd name="T38" fmla="*/ 5 w 54"/>
                <a:gd name="T39" fmla="*/ 40 h 63"/>
                <a:gd name="T40" fmla="*/ 0 w 54"/>
                <a:gd name="T41" fmla="*/ 32 h 63"/>
                <a:gd name="T42" fmla="*/ 2 w 54"/>
                <a:gd name="T43" fmla="*/ 31 h 63"/>
                <a:gd name="T44" fmla="*/ 7 w 54"/>
                <a:gd name="T45" fmla="*/ 28 h 63"/>
                <a:gd name="T46" fmla="*/ 13 w 54"/>
                <a:gd name="T47" fmla="*/ 22 h 63"/>
                <a:gd name="T48" fmla="*/ 15 w 54"/>
                <a:gd name="T49" fmla="*/ 13 h 63"/>
                <a:gd name="T50" fmla="*/ 15 w 54"/>
                <a:gd name="T51" fmla="*/ 10 h 63"/>
                <a:gd name="T52" fmla="*/ 7 w 54"/>
                <a:gd name="T53" fmla="*/ 43 h 63"/>
                <a:gd name="T54" fmla="*/ 18 w 54"/>
                <a:gd name="T55" fmla="*/ 43 h 63"/>
                <a:gd name="T56" fmla="*/ 18 w 54"/>
                <a:gd name="T57" fmla="*/ 54 h 63"/>
                <a:gd name="T58" fmla="*/ 54 w 54"/>
                <a:gd name="T59" fmla="*/ 54 h 63"/>
                <a:gd name="T60" fmla="*/ 54 w 54"/>
                <a:gd name="T61" fmla="*/ 63 h 63"/>
                <a:gd name="T62" fmla="*/ 14 w 54"/>
                <a:gd name="T63" fmla="*/ 63 h 63"/>
                <a:gd name="T64" fmla="*/ 11 w 54"/>
                <a:gd name="T65" fmla="*/ 63 h 63"/>
                <a:gd name="T66" fmla="*/ 9 w 54"/>
                <a:gd name="T67" fmla="*/ 61 h 63"/>
                <a:gd name="T68" fmla="*/ 7 w 54"/>
                <a:gd name="T69" fmla="*/ 59 h 63"/>
                <a:gd name="T70" fmla="*/ 7 w 54"/>
                <a:gd name="T71" fmla="*/ 56 h 63"/>
                <a:gd name="T72" fmla="*/ 7 w 54"/>
                <a:gd name="T73" fmla="*/ 43 h 63"/>
                <a:gd name="T74" fmla="*/ 53 w 54"/>
                <a:gd name="T75" fmla="*/ 0 h 63"/>
                <a:gd name="T76" fmla="*/ 42 w 54"/>
                <a:gd name="T77" fmla="*/ 0 h 63"/>
                <a:gd name="T78" fmla="*/ 42 w 54"/>
                <a:gd name="T79" fmla="*/ 13 h 63"/>
                <a:gd name="T80" fmla="*/ 34 w 54"/>
                <a:gd name="T81" fmla="*/ 13 h 63"/>
                <a:gd name="T82" fmla="*/ 34 w 54"/>
                <a:gd name="T83" fmla="*/ 22 h 63"/>
                <a:gd name="T84" fmla="*/ 42 w 54"/>
                <a:gd name="T85" fmla="*/ 22 h 63"/>
                <a:gd name="T86" fmla="*/ 42 w 54"/>
                <a:gd name="T87" fmla="*/ 45 h 63"/>
                <a:gd name="T88" fmla="*/ 53 w 54"/>
                <a:gd name="T89" fmla="*/ 45 h 63"/>
                <a:gd name="T90" fmla="*/ 53 w 54"/>
                <a:gd name="T9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63">
                  <a:moveTo>
                    <a:pt x="15" y="10"/>
                  </a:moveTo>
                  <a:quadBezTo>
                    <a:pt x="3" y="10"/>
                    <a:pt x="3" y="10"/>
                  </a:quadBezTo>
                  <a:quadBezTo>
                    <a:pt x="3" y="1"/>
                    <a:pt x="3" y="1"/>
                  </a:quadBezTo>
                  <a:quadBezTo>
                    <a:pt x="38" y="1"/>
                    <a:pt x="38" y="1"/>
                  </a:quadBezTo>
                  <a:quadBezTo>
                    <a:pt x="38" y="10"/>
                    <a:pt x="38" y="10"/>
                  </a:quadBezTo>
                  <a:quadBezTo>
                    <a:pt x="26" y="10"/>
                    <a:pt x="26" y="10"/>
                  </a:quadBezTo>
                  <a:quadBezTo>
                    <a:pt x="26" y="12"/>
                    <a:pt x="26" y="12"/>
                  </a:quadBezTo>
                  <a:cubicBezTo>
                    <a:pt x="26" y="16"/>
                    <a:pt x="27" y="19"/>
                    <a:pt x="28" y="21"/>
                  </a:cubicBezTo>
                  <a:cubicBezTo>
                    <a:pt x="30" y="24"/>
                    <a:pt x="32" y="26"/>
                    <a:pt x="34" y="28"/>
                  </a:cubicBezTo>
                  <a:cubicBezTo>
                    <a:pt x="36" y="29"/>
                    <a:pt x="38" y="30"/>
                    <a:pt x="39" y="31"/>
                  </a:cubicBezTo>
                  <a:quadBezTo>
                    <a:pt x="41" y="31"/>
                    <a:pt x="41" y="31"/>
                  </a:quadBezTo>
                  <a:quadBezTo>
                    <a:pt x="37" y="40"/>
                    <a:pt x="37" y="40"/>
                  </a:quadBezTo>
                  <a:cubicBezTo>
                    <a:pt x="37" y="40"/>
                    <a:pt x="36" y="40"/>
                    <a:pt x="35" y="39"/>
                  </a:cubicBezTo>
                  <a:cubicBezTo>
                    <a:pt x="34" y="39"/>
                    <a:pt x="32" y="38"/>
                    <a:pt x="29" y="36"/>
                  </a:cubicBezTo>
                  <a:cubicBezTo>
                    <a:pt x="27" y="35"/>
                    <a:pt x="25" y="34"/>
                    <a:pt x="23" y="32"/>
                  </a:cubicBezTo>
                  <a:cubicBezTo>
                    <a:pt x="22" y="30"/>
                    <a:pt x="21" y="30"/>
                    <a:pt x="21" y="30"/>
                  </a:cubicBezTo>
                  <a:cubicBezTo>
                    <a:pt x="21" y="30"/>
                    <a:pt x="20" y="30"/>
                    <a:pt x="18" y="32"/>
                  </a:cubicBezTo>
                  <a:cubicBezTo>
                    <a:pt x="17" y="34"/>
                    <a:pt x="15" y="35"/>
                    <a:pt x="12" y="36"/>
                  </a:cubicBezTo>
                  <a:cubicBezTo>
                    <a:pt x="9" y="38"/>
                    <a:pt x="8" y="39"/>
                    <a:pt x="6" y="39"/>
                  </a:cubicBezTo>
                  <a:quadBezTo>
                    <a:pt x="5" y="40"/>
                    <a:pt x="5" y="40"/>
                  </a:quadBezTo>
                  <a:quadBezTo>
                    <a:pt x="0" y="32"/>
                    <a:pt x="0" y="32"/>
                  </a:quadBezTo>
                  <a:cubicBezTo>
                    <a:pt x="0" y="32"/>
                    <a:pt x="1" y="31"/>
                    <a:pt x="2" y="31"/>
                  </a:cubicBezTo>
                  <a:cubicBezTo>
                    <a:pt x="3" y="30"/>
                    <a:pt x="5" y="29"/>
                    <a:pt x="7" y="28"/>
                  </a:cubicBezTo>
                  <a:cubicBezTo>
                    <a:pt x="9" y="26"/>
                    <a:pt x="11" y="24"/>
                    <a:pt x="13" y="22"/>
                  </a:cubicBezTo>
                  <a:cubicBezTo>
                    <a:pt x="14" y="19"/>
                    <a:pt x="15" y="16"/>
                    <a:pt x="15" y="13"/>
                  </a:cubicBezTo>
                  <a:lnTo>
                    <a:pt x="15" y="10"/>
                  </a:lnTo>
                  <a:close/>
                  <a:moveTo>
                    <a:pt x="7" y="43"/>
                  </a:moveTo>
                  <a:quadBezTo>
                    <a:pt x="18" y="43"/>
                    <a:pt x="18" y="43"/>
                  </a:quadBezTo>
                  <a:quadBezTo>
                    <a:pt x="18" y="54"/>
                    <a:pt x="18" y="54"/>
                  </a:quadBezTo>
                  <a:quadBezTo>
                    <a:pt x="54" y="54"/>
                    <a:pt x="54" y="54"/>
                  </a:quadBezTo>
                  <a:quadBezTo>
                    <a:pt x="54" y="63"/>
                    <a:pt x="54" y="63"/>
                  </a:quadBezTo>
                  <a:quadBezTo>
                    <a:pt x="14" y="63"/>
                    <a:pt x="14" y="63"/>
                  </a:quadBezTo>
                  <a:cubicBezTo>
                    <a:pt x="13" y="63"/>
                    <a:pt x="12" y="63"/>
                    <a:pt x="11" y="63"/>
                  </a:cubicBezTo>
                  <a:cubicBezTo>
                    <a:pt x="10" y="63"/>
                    <a:pt x="10" y="62"/>
                    <a:pt x="9" y="61"/>
                  </a:cubicBezTo>
                  <a:cubicBezTo>
                    <a:pt x="8" y="61"/>
                    <a:pt x="8" y="60"/>
                    <a:pt x="7" y="59"/>
                  </a:cubicBezTo>
                  <a:cubicBezTo>
                    <a:pt x="7" y="58"/>
                    <a:pt x="7" y="57"/>
                    <a:pt x="7" y="56"/>
                  </a:cubicBezTo>
                  <a:lnTo>
                    <a:pt x="7" y="43"/>
                  </a:lnTo>
                  <a:close/>
                  <a:moveTo>
                    <a:pt x="53" y="0"/>
                  </a:moveTo>
                  <a:quadBezTo>
                    <a:pt x="42" y="0"/>
                    <a:pt x="42" y="0"/>
                  </a:quadBezTo>
                  <a:quadBezTo>
                    <a:pt x="42" y="13"/>
                    <a:pt x="42" y="13"/>
                  </a:quadBezTo>
                  <a:quadBezTo>
                    <a:pt x="34" y="13"/>
                    <a:pt x="34" y="13"/>
                  </a:quadBezTo>
                  <a:quadBezTo>
                    <a:pt x="34" y="22"/>
                    <a:pt x="34" y="22"/>
                  </a:quadBezTo>
                  <a:quadBezTo>
                    <a:pt x="42" y="22"/>
                    <a:pt x="42" y="22"/>
                  </a:quadBezTo>
                  <a:quadBezTo>
                    <a:pt x="42" y="45"/>
                    <a:pt x="42" y="45"/>
                  </a:quadBezTo>
                  <a:quadBezTo>
                    <a:pt x="53" y="45"/>
                    <a:pt x="53" y="45"/>
                  </a:quadBezTo>
                  <a:lnTo>
                    <a:pt x="5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13">
              <a:extLst>
                <a:ext uri="{FF2B5EF4-FFF2-40B4-BE49-F238E27FC236}">
                  <a16:creationId xmlns:a16="http://schemas.microsoft.com/office/drawing/2014/main" id="{5E23D7E2-BC61-4043-B7D2-4AA370149944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58" y="1895"/>
              <a:ext cx="155" cy="174"/>
            </a:xfrm>
            <a:custGeom>
              <a:avLst/>
              <a:gdLst>
                <a:gd name="T0" fmla="*/ 14 w 58"/>
                <a:gd name="T1" fmla="*/ 45 h 65"/>
                <a:gd name="T2" fmla="*/ 6 w 58"/>
                <a:gd name="T3" fmla="*/ 38 h 65"/>
                <a:gd name="T4" fmla="*/ 3 w 58"/>
                <a:gd name="T5" fmla="*/ 27 h 65"/>
                <a:gd name="T6" fmla="*/ 4 w 58"/>
                <a:gd name="T7" fmla="*/ 20 h 65"/>
                <a:gd name="T8" fmla="*/ 8 w 58"/>
                <a:gd name="T9" fmla="*/ 13 h 65"/>
                <a:gd name="T10" fmla="*/ 3 w 58"/>
                <a:gd name="T11" fmla="*/ 13 h 65"/>
                <a:gd name="T12" fmla="*/ 3 w 58"/>
                <a:gd name="T13" fmla="*/ 4 h 65"/>
                <a:gd name="T14" fmla="*/ 14 w 58"/>
                <a:gd name="T15" fmla="*/ 4 h 65"/>
                <a:gd name="T16" fmla="*/ 14 w 58"/>
                <a:gd name="T17" fmla="*/ 0 h 65"/>
                <a:gd name="T18" fmla="*/ 25 w 58"/>
                <a:gd name="T19" fmla="*/ 0 h 65"/>
                <a:gd name="T20" fmla="*/ 25 w 58"/>
                <a:gd name="T21" fmla="*/ 4 h 65"/>
                <a:gd name="T22" fmla="*/ 35 w 58"/>
                <a:gd name="T23" fmla="*/ 4 h 65"/>
                <a:gd name="T24" fmla="*/ 35 w 58"/>
                <a:gd name="T25" fmla="*/ 13 h 65"/>
                <a:gd name="T26" fmla="*/ 30 w 58"/>
                <a:gd name="T27" fmla="*/ 13 h 65"/>
                <a:gd name="T28" fmla="*/ 34 w 58"/>
                <a:gd name="T29" fmla="*/ 20 h 65"/>
                <a:gd name="T30" fmla="*/ 35 w 58"/>
                <a:gd name="T31" fmla="*/ 27 h 65"/>
                <a:gd name="T32" fmla="*/ 32 w 58"/>
                <a:gd name="T33" fmla="*/ 38 h 65"/>
                <a:gd name="T34" fmla="*/ 25 w 58"/>
                <a:gd name="T35" fmla="*/ 45 h 65"/>
                <a:gd name="T36" fmla="*/ 25 w 58"/>
                <a:gd name="T37" fmla="*/ 50 h 65"/>
                <a:gd name="T38" fmla="*/ 30 w 58"/>
                <a:gd name="T39" fmla="*/ 50 h 65"/>
                <a:gd name="T40" fmla="*/ 32 w 58"/>
                <a:gd name="T41" fmla="*/ 50 h 65"/>
                <a:gd name="T42" fmla="*/ 35 w 58"/>
                <a:gd name="T43" fmla="*/ 50 h 65"/>
                <a:gd name="T44" fmla="*/ 40 w 58"/>
                <a:gd name="T45" fmla="*/ 49 h 65"/>
                <a:gd name="T46" fmla="*/ 41 w 58"/>
                <a:gd name="T47" fmla="*/ 48 h 65"/>
                <a:gd name="T48" fmla="*/ 41 w 58"/>
                <a:gd name="T49" fmla="*/ 2 h 65"/>
                <a:gd name="T50" fmla="*/ 52 w 58"/>
                <a:gd name="T51" fmla="*/ 2 h 65"/>
                <a:gd name="T52" fmla="*/ 52 w 58"/>
                <a:gd name="T53" fmla="*/ 21 h 65"/>
                <a:gd name="T54" fmla="*/ 58 w 58"/>
                <a:gd name="T55" fmla="*/ 21 h 65"/>
                <a:gd name="T56" fmla="*/ 58 w 58"/>
                <a:gd name="T57" fmla="*/ 30 h 65"/>
                <a:gd name="T58" fmla="*/ 52 w 58"/>
                <a:gd name="T59" fmla="*/ 30 h 65"/>
                <a:gd name="T60" fmla="*/ 52 w 58"/>
                <a:gd name="T61" fmla="*/ 65 h 65"/>
                <a:gd name="T62" fmla="*/ 41 w 58"/>
                <a:gd name="T63" fmla="*/ 65 h 65"/>
                <a:gd name="T64" fmla="*/ 41 w 58"/>
                <a:gd name="T65" fmla="*/ 57 h 65"/>
                <a:gd name="T66" fmla="*/ 39 w 58"/>
                <a:gd name="T67" fmla="*/ 58 h 65"/>
                <a:gd name="T68" fmla="*/ 35 w 58"/>
                <a:gd name="T69" fmla="*/ 59 h 65"/>
                <a:gd name="T70" fmla="*/ 32 w 58"/>
                <a:gd name="T71" fmla="*/ 59 h 65"/>
                <a:gd name="T72" fmla="*/ 29 w 58"/>
                <a:gd name="T73" fmla="*/ 59 h 65"/>
                <a:gd name="T74" fmla="*/ 0 w 58"/>
                <a:gd name="T75" fmla="*/ 59 h 65"/>
                <a:gd name="T76" fmla="*/ 0 w 58"/>
                <a:gd name="T77" fmla="*/ 50 h 65"/>
                <a:gd name="T78" fmla="*/ 14 w 58"/>
                <a:gd name="T79" fmla="*/ 50 h 65"/>
                <a:gd name="T80" fmla="*/ 14 w 58"/>
                <a:gd name="T81" fmla="*/ 45 h 65"/>
                <a:gd name="T82" fmla="*/ 19 w 58"/>
                <a:gd name="T83" fmla="*/ 17 h 65"/>
                <a:gd name="T84" fmla="*/ 15 w 58"/>
                <a:gd name="T85" fmla="*/ 20 h 65"/>
                <a:gd name="T86" fmla="*/ 13 w 58"/>
                <a:gd name="T87" fmla="*/ 27 h 65"/>
                <a:gd name="T88" fmla="*/ 15 w 58"/>
                <a:gd name="T89" fmla="*/ 34 h 65"/>
                <a:gd name="T90" fmla="*/ 19 w 58"/>
                <a:gd name="T91" fmla="*/ 37 h 65"/>
                <a:gd name="T92" fmla="*/ 23 w 58"/>
                <a:gd name="T93" fmla="*/ 34 h 65"/>
                <a:gd name="T94" fmla="*/ 25 w 58"/>
                <a:gd name="T95" fmla="*/ 27 h 65"/>
                <a:gd name="T96" fmla="*/ 23 w 58"/>
                <a:gd name="T97" fmla="*/ 20 h 65"/>
                <a:gd name="T98" fmla="*/ 19 w 58"/>
                <a:gd name="T99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8" h="65">
                  <a:moveTo>
                    <a:pt x="14" y="45"/>
                  </a:moveTo>
                  <a:cubicBezTo>
                    <a:pt x="10" y="44"/>
                    <a:pt x="8" y="41"/>
                    <a:pt x="6" y="38"/>
                  </a:cubicBezTo>
                  <a:cubicBezTo>
                    <a:pt x="4" y="35"/>
                    <a:pt x="3" y="31"/>
                    <a:pt x="3" y="27"/>
                  </a:cubicBezTo>
                  <a:cubicBezTo>
                    <a:pt x="3" y="24"/>
                    <a:pt x="3" y="22"/>
                    <a:pt x="4" y="20"/>
                  </a:cubicBezTo>
                  <a:cubicBezTo>
                    <a:pt x="5" y="18"/>
                    <a:pt x="6" y="15"/>
                    <a:pt x="8" y="13"/>
                  </a:cubicBezTo>
                  <a:quadBezTo>
                    <a:pt x="3" y="13"/>
                    <a:pt x="3" y="13"/>
                  </a:quadBezTo>
                  <a:quadBezTo>
                    <a:pt x="3" y="4"/>
                    <a:pt x="3" y="4"/>
                  </a:quadBezTo>
                  <a:quadBezTo>
                    <a:pt x="14" y="4"/>
                    <a:pt x="14" y="4"/>
                  </a:quadBezTo>
                  <a:quadBezTo>
                    <a:pt x="14" y="0"/>
                    <a:pt x="14" y="0"/>
                  </a:quadBezTo>
                  <a:quadBezTo>
                    <a:pt x="25" y="0"/>
                    <a:pt x="25" y="0"/>
                  </a:quadBezTo>
                  <a:quadBezTo>
                    <a:pt x="25" y="4"/>
                    <a:pt x="25" y="4"/>
                  </a:quadBezTo>
                  <a:quadBezTo>
                    <a:pt x="35" y="4"/>
                    <a:pt x="35" y="4"/>
                  </a:quadBezTo>
                  <a:quadBezTo>
                    <a:pt x="35" y="13"/>
                    <a:pt x="35" y="13"/>
                  </a:quadBezTo>
                  <a:quadBezTo>
                    <a:pt x="30" y="13"/>
                    <a:pt x="30" y="13"/>
                  </a:quadBezTo>
                  <a:cubicBezTo>
                    <a:pt x="32" y="15"/>
                    <a:pt x="33" y="17"/>
                    <a:pt x="34" y="20"/>
                  </a:cubicBezTo>
                  <a:cubicBezTo>
                    <a:pt x="35" y="22"/>
                    <a:pt x="35" y="24"/>
                    <a:pt x="35" y="27"/>
                  </a:cubicBezTo>
                  <a:cubicBezTo>
                    <a:pt x="35" y="31"/>
                    <a:pt x="34" y="35"/>
                    <a:pt x="32" y="38"/>
                  </a:cubicBezTo>
                  <a:cubicBezTo>
                    <a:pt x="30" y="41"/>
                    <a:pt x="28" y="44"/>
                    <a:pt x="25" y="45"/>
                  </a:cubicBezTo>
                  <a:quadBezTo>
                    <a:pt x="25" y="50"/>
                    <a:pt x="25" y="50"/>
                  </a:quadBezTo>
                  <a:quadBezTo>
                    <a:pt x="30" y="50"/>
                    <a:pt x="30" y="50"/>
                  </a:quadBezTo>
                  <a:cubicBezTo>
                    <a:pt x="31" y="50"/>
                    <a:pt x="32" y="50"/>
                    <a:pt x="32" y="50"/>
                  </a:cubicBezTo>
                  <a:cubicBezTo>
                    <a:pt x="33" y="50"/>
                    <a:pt x="34" y="50"/>
                    <a:pt x="35" y="50"/>
                  </a:cubicBezTo>
                  <a:cubicBezTo>
                    <a:pt x="37" y="49"/>
                    <a:pt x="39" y="49"/>
                    <a:pt x="40" y="49"/>
                  </a:cubicBezTo>
                  <a:cubicBezTo>
                    <a:pt x="40" y="48"/>
                    <a:pt x="41" y="48"/>
                    <a:pt x="41" y="48"/>
                  </a:cubicBezTo>
                  <a:quadBezTo>
                    <a:pt x="41" y="2"/>
                    <a:pt x="41" y="2"/>
                  </a:quadBezTo>
                  <a:quadBezTo>
                    <a:pt x="52" y="2"/>
                    <a:pt x="52" y="2"/>
                  </a:quadBezTo>
                  <a:quadBezTo>
                    <a:pt x="52" y="21"/>
                    <a:pt x="52" y="21"/>
                  </a:quadBezTo>
                  <a:quadBezTo>
                    <a:pt x="58" y="21"/>
                    <a:pt x="58" y="21"/>
                  </a:quadBezTo>
                  <a:quadBezTo>
                    <a:pt x="58" y="30"/>
                    <a:pt x="58" y="30"/>
                  </a:quadBezTo>
                  <a:quadBezTo>
                    <a:pt x="52" y="30"/>
                    <a:pt x="52" y="30"/>
                  </a:quadBezTo>
                  <a:quadBezTo>
                    <a:pt x="52" y="65"/>
                    <a:pt x="52" y="65"/>
                  </a:quadBezTo>
                  <a:quadBezTo>
                    <a:pt x="41" y="65"/>
                    <a:pt x="41" y="65"/>
                  </a:quadBezTo>
                  <a:quadBezTo>
                    <a:pt x="41" y="57"/>
                    <a:pt x="41" y="57"/>
                  </a:quadBezTo>
                  <a:cubicBezTo>
                    <a:pt x="41" y="57"/>
                    <a:pt x="40" y="57"/>
                    <a:pt x="39" y="58"/>
                  </a:cubicBezTo>
                  <a:cubicBezTo>
                    <a:pt x="39" y="58"/>
                    <a:pt x="37" y="58"/>
                    <a:pt x="35" y="59"/>
                  </a:cubicBezTo>
                  <a:cubicBezTo>
                    <a:pt x="34" y="59"/>
                    <a:pt x="33" y="59"/>
                    <a:pt x="32" y="59"/>
                  </a:cubicBezTo>
                  <a:cubicBezTo>
                    <a:pt x="31" y="59"/>
                    <a:pt x="30" y="59"/>
                    <a:pt x="29" y="59"/>
                  </a:cubicBezTo>
                  <a:quadBezTo>
                    <a:pt x="0" y="59"/>
                    <a:pt x="0" y="59"/>
                  </a:quadBezTo>
                  <a:quadBezTo>
                    <a:pt x="0" y="50"/>
                    <a:pt x="0" y="50"/>
                  </a:quadBezTo>
                  <a:quadBezTo>
                    <a:pt x="14" y="50"/>
                    <a:pt x="14" y="50"/>
                  </a:quadBezTo>
                  <a:lnTo>
                    <a:pt x="14" y="45"/>
                  </a:lnTo>
                  <a:close/>
                  <a:moveTo>
                    <a:pt x="19" y="17"/>
                  </a:moveTo>
                  <a:cubicBezTo>
                    <a:pt x="18" y="17"/>
                    <a:pt x="16" y="18"/>
                    <a:pt x="15" y="20"/>
                  </a:cubicBezTo>
                  <a:cubicBezTo>
                    <a:pt x="14" y="22"/>
                    <a:pt x="13" y="24"/>
                    <a:pt x="13" y="27"/>
                  </a:cubicBezTo>
                  <a:cubicBezTo>
                    <a:pt x="13" y="30"/>
                    <a:pt x="14" y="32"/>
                    <a:pt x="15" y="34"/>
                  </a:cubicBezTo>
                  <a:cubicBezTo>
                    <a:pt x="16" y="36"/>
                    <a:pt x="18" y="37"/>
                    <a:pt x="19" y="37"/>
                  </a:cubicBezTo>
                  <a:cubicBezTo>
                    <a:pt x="20" y="37"/>
                    <a:pt x="22" y="36"/>
                    <a:pt x="23" y="34"/>
                  </a:cubicBezTo>
                  <a:cubicBezTo>
                    <a:pt x="24" y="32"/>
                    <a:pt x="25" y="30"/>
                    <a:pt x="25" y="27"/>
                  </a:cubicBezTo>
                  <a:cubicBezTo>
                    <a:pt x="25" y="24"/>
                    <a:pt x="24" y="22"/>
                    <a:pt x="23" y="20"/>
                  </a:cubicBezTo>
                  <a:cubicBezTo>
                    <a:pt x="22" y="18"/>
                    <a:pt x="20" y="17"/>
                    <a:pt x="1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14">
              <a:extLst>
                <a:ext uri="{FF2B5EF4-FFF2-40B4-BE49-F238E27FC236}">
                  <a16:creationId xmlns:a16="http://schemas.microsoft.com/office/drawing/2014/main" id="{A76320EE-CCCB-44FE-B1E6-58E80E243EA4}"/>
                </a:ext>
              </a:extLst>
            </p:cNvPr>
            <p:cNvSpPr/>
            <p:nvPr/>
          </p:nvSpPr>
          <p:spPr>
            <a:xfrm>
              <a:off x="1978" y="2155"/>
              <a:ext cx="315" cy="492"/>
            </a:xfrm>
            <a:custGeom>
              <a:avLst/>
              <a:gdLst>
                <a:gd name="T0" fmla="*/ 85 w 118"/>
                <a:gd name="T1" fmla="*/ 0 h 184"/>
                <a:gd name="T2" fmla="*/ 3 w 118"/>
                <a:gd name="T3" fmla="*/ 31 h 184"/>
                <a:gd name="T4" fmla="*/ 5 w 118"/>
                <a:gd name="T5" fmla="*/ 33 h 184"/>
                <a:gd name="T6" fmla="*/ 40 w 118"/>
                <a:gd name="T7" fmla="*/ 43 h 184"/>
                <a:gd name="T8" fmla="*/ 40 w 118"/>
                <a:gd name="T9" fmla="*/ 167 h 184"/>
                <a:gd name="T10" fmla="*/ 20 w 118"/>
                <a:gd name="T11" fmla="*/ 180 h 184"/>
                <a:gd name="T12" fmla="*/ 6 w 118"/>
                <a:gd name="T13" fmla="*/ 180 h 184"/>
                <a:gd name="T14" fmla="*/ 6 w 118"/>
                <a:gd name="T15" fmla="*/ 184 h 184"/>
                <a:gd name="T16" fmla="*/ 118 w 118"/>
                <a:gd name="T17" fmla="*/ 184 h 184"/>
                <a:gd name="T18" fmla="*/ 118 w 118"/>
                <a:gd name="T19" fmla="*/ 180 h 184"/>
                <a:gd name="T20" fmla="*/ 101 w 118"/>
                <a:gd name="T21" fmla="*/ 180 h 184"/>
                <a:gd name="T22" fmla="*/ 85 w 118"/>
                <a:gd name="T23" fmla="*/ 163 h 184"/>
                <a:gd name="T24" fmla="*/ 85 w 118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84">
                  <a:moveTo>
                    <a:pt x="85" y="0"/>
                  </a:moveTo>
                  <a:quadBezTo>
                    <a:pt x="3" y="31"/>
                    <a:pt x="3" y="31"/>
                  </a:quadBezTo>
                  <a:cubicBezTo>
                    <a:pt x="3" y="31"/>
                    <a:pt x="0" y="34"/>
                    <a:pt x="5" y="33"/>
                  </a:cubicBezTo>
                  <a:cubicBezTo>
                    <a:pt x="9" y="33"/>
                    <a:pt x="40" y="23"/>
                    <a:pt x="40" y="43"/>
                  </a:cubicBezTo>
                  <a:quadBezTo>
                    <a:pt x="40" y="167"/>
                    <a:pt x="40" y="167"/>
                  </a:quadBezTo>
                  <a:cubicBezTo>
                    <a:pt x="40" y="167"/>
                    <a:pt x="37" y="181"/>
                    <a:pt x="20" y="180"/>
                  </a:cubicBezTo>
                  <a:quadBezTo>
                    <a:pt x="6" y="180"/>
                    <a:pt x="6" y="180"/>
                  </a:quadBezTo>
                  <a:quadBezTo>
                    <a:pt x="6" y="184"/>
                    <a:pt x="6" y="184"/>
                  </a:quadBezTo>
                  <a:quadBezTo>
                    <a:pt x="118" y="184"/>
                    <a:pt x="118" y="184"/>
                  </a:quadBezTo>
                  <a:quadBezTo>
                    <a:pt x="118" y="180"/>
                    <a:pt x="118" y="180"/>
                  </a:quadBezTo>
                  <a:quadBezTo>
                    <a:pt x="101" y="180"/>
                    <a:pt x="101" y="180"/>
                  </a:quadBezTo>
                  <a:cubicBezTo>
                    <a:pt x="101" y="180"/>
                    <a:pt x="85" y="180"/>
                    <a:pt x="85" y="163"/>
                  </a:cubicBezTo>
                  <a:cubicBezTo>
                    <a:pt x="85" y="146"/>
                    <a:pt x="85" y="0"/>
                    <a:pt x="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15">
              <a:extLst>
                <a:ext uri="{FF2B5EF4-FFF2-40B4-BE49-F238E27FC236}">
                  <a16:creationId xmlns:a16="http://schemas.microsoft.com/office/drawing/2014/main" id="{77B30D0F-91B9-4A78-97BF-D91EF564E561}"/>
                </a:ext>
              </a:extLst>
            </p:cNvPr>
            <p:cNvSpPr/>
            <p:nvPr/>
          </p:nvSpPr>
          <p:spPr>
            <a:xfrm>
              <a:off x="2218" y="2173"/>
              <a:ext cx="519" cy="771"/>
            </a:xfrm>
            <a:custGeom>
              <a:avLst/>
              <a:gdLst>
                <a:gd name="T0" fmla="*/ 33 w 194"/>
                <a:gd name="T1" fmla="*/ 80 h 288"/>
                <a:gd name="T2" fmla="*/ 29 w 194"/>
                <a:gd name="T3" fmla="*/ 74 h 288"/>
                <a:gd name="T4" fmla="*/ 145 w 194"/>
                <a:gd name="T5" fmla="*/ 31 h 288"/>
                <a:gd name="T6" fmla="*/ 174 w 194"/>
                <a:gd name="T7" fmla="*/ 73 h 288"/>
                <a:gd name="T8" fmla="*/ 142 w 194"/>
                <a:gd name="T9" fmla="*/ 119 h 288"/>
                <a:gd name="T10" fmla="*/ 140 w 194"/>
                <a:gd name="T11" fmla="*/ 123 h 288"/>
                <a:gd name="T12" fmla="*/ 186 w 194"/>
                <a:gd name="T13" fmla="*/ 195 h 288"/>
                <a:gd name="T14" fmla="*/ 101 w 194"/>
                <a:gd name="T15" fmla="*/ 276 h 288"/>
                <a:gd name="T16" fmla="*/ 19 w 194"/>
                <a:gd name="T17" fmla="*/ 241 h 288"/>
                <a:gd name="T18" fmla="*/ 54 w 194"/>
                <a:gd name="T19" fmla="*/ 237 h 288"/>
                <a:gd name="T20" fmla="*/ 132 w 194"/>
                <a:gd name="T21" fmla="*/ 253 h 288"/>
                <a:gd name="T22" fmla="*/ 138 w 194"/>
                <a:gd name="T23" fmla="*/ 198 h 288"/>
                <a:gd name="T24" fmla="*/ 72 w 194"/>
                <a:gd name="T25" fmla="*/ 150 h 288"/>
                <a:gd name="T26" fmla="*/ 72 w 194"/>
                <a:gd name="T27" fmla="*/ 142 h 288"/>
                <a:gd name="T28" fmla="*/ 85 w 194"/>
                <a:gd name="T29" fmla="*/ 140 h 288"/>
                <a:gd name="T30" fmla="*/ 114 w 194"/>
                <a:gd name="T31" fmla="*/ 71 h 288"/>
                <a:gd name="T32" fmla="*/ 80 w 194"/>
                <a:gd name="T33" fmla="*/ 56 h 288"/>
                <a:gd name="T34" fmla="*/ 33 w 194"/>
                <a:gd name="T35" fmla="*/ 8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288">
                  <a:moveTo>
                    <a:pt x="33" y="80"/>
                  </a:moveTo>
                  <a:cubicBezTo>
                    <a:pt x="33" y="80"/>
                    <a:pt x="24" y="86"/>
                    <a:pt x="29" y="74"/>
                  </a:cubicBezTo>
                  <a:cubicBezTo>
                    <a:pt x="29" y="74"/>
                    <a:pt x="60" y="0"/>
                    <a:pt x="145" y="31"/>
                  </a:cubicBezTo>
                  <a:cubicBezTo>
                    <a:pt x="145" y="31"/>
                    <a:pt x="174" y="46"/>
                    <a:pt x="174" y="73"/>
                  </a:cubicBezTo>
                  <a:cubicBezTo>
                    <a:pt x="174" y="73"/>
                    <a:pt x="174" y="100"/>
                    <a:pt x="142" y="119"/>
                  </a:cubicBezTo>
                  <a:cubicBezTo>
                    <a:pt x="142" y="119"/>
                    <a:pt x="135" y="121"/>
                    <a:pt x="140" y="123"/>
                  </a:cubicBezTo>
                  <a:cubicBezTo>
                    <a:pt x="140" y="123"/>
                    <a:pt x="194" y="145"/>
                    <a:pt x="186" y="195"/>
                  </a:cubicBezTo>
                  <a:cubicBezTo>
                    <a:pt x="186" y="195"/>
                    <a:pt x="187" y="259"/>
                    <a:pt x="101" y="276"/>
                  </a:cubicBezTo>
                  <a:cubicBezTo>
                    <a:pt x="101" y="276"/>
                    <a:pt x="0" y="288"/>
                    <a:pt x="19" y="241"/>
                  </a:cubicBezTo>
                  <a:cubicBezTo>
                    <a:pt x="19" y="241"/>
                    <a:pt x="29" y="221"/>
                    <a:pt x="54" y="237"/>
                  </a:cubicBezTo>
                  <a:cubicBezTo>
                    <a:pt x="54" y="237"/>
                    <a:pt x="96" y="283"/>
                    <a:pt x="132" y="253"/>
                  </a:cubicBezTo>
                  <a:cubicBezTo>
                    <a:pt x="132" y="253"/>
                    <a:pt x="155" y="241"/>
                    <a:pt x="138" y="198"/>
                  </a:cubicBezTo>
                  <a:cubicBezTo>
                    <a:pt x="138" y="198"/>
                    <a:pt x="119" y="157"/>
                    <a:pt x="72" y="150"/>
                  </a:cubicBezTo>
                  <a:cubicBezTo>
                    <a:pt x="72" y="150"/>
                    <a:pt x="64" y="146"/>
                    <a:pt x="72" y="142"/>
                  </a:cubicBezTo>
                  <a:cubicBezTo>
                    <a:pt x="72" y="142"/>
                    <a:pt x="80" y="143"/>
                    <a:pt x="85" y="140"/>
                  </a:cubicBezTo>
                  <a:cubicBezTo>
                    <a:pt x="85" y="140"/>
                    <a:pt x="140" y="121"/>
                    <a:pt x="114" y="71"/>
                  </a:cubicBezTo>
                  <a:cubicBezTo>
                    <a:pt x="114" y="71"/>
                    <a:pt x="103" y="54"/>
                    <a:pt x="80" y="56"/>
                  </a:cubicBezTo>
                  <a:cubicBezTo>
                    <a:pt x="80" y="56"/>
                    <a:pt x="52" y="51"/>
                    <a:pt x="33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16">
              <a:extLst>
                <a:ext uri="{FF2B5EF4-FFF2-40B4-BE49-F238E27FC236}">
                  <a16:creationId xmlns:a16="http://schemas.microsoft.com/office/drawing/2014/main" id="{2DAD2214-EB7B-47E6-8F93-B3A35C283FEF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063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4 w 223"/>
                <a:gd name="T3" fmla="*/ 98 h 250"/>
                <a:gd name="T4" fmla="*/ 179 w 223"/>
                <a:gd name="T5" fmla="*/ 12 h 250"/>
                <a:gd name="T6" fmla="*/ 179 w 223"/>
                <a:gd name="T7" fmla="*/ 0 h 250"/>
                <a:gd name="T8" fmla="*/ 50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4 w 223"/>
                <a:gd name="T17" fmla="*/ 196 h 250"/>
                <a:gd name="T18" fmla="*/ 141 w 223"/>
                <a:gd name="T19" fmla="*/ 235 h 250"/>
                <a:gd name="T20" fmla="*/ 125 w 223"/>
                <a:gd name="T21" fmla="*/ 240 h 250"/>
                <a:gd name="T22" fmla="*/ 100 w 223"/>
                <a:gd name="T23" fmla="*/ 113 h 250"/>
                <a:gd name="T24" fmla="*/ 154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4" y="98"/>
                  </a:cubicBezTo>
                  <a:cubicBezTo>
                    <a:pt x="104" y="98"/>
                    <a:pt x="107" y="38"/>
                    <a:pt x="179" y="12"/>
                  </a:cubicBezTo>
                  <a:quadBezTo>
                    <a:pt x="179" y="0"/>
                    <a:pt x="179" y="0"/>
                  </a:quadBezTo>
                  <a:cubicBezTo>
                    <a:pt x="179" y="0"/>
                    <a:pt x="0" y="24"/>
                    <a:pt x="50" y="205"/>
                  </a:cubicBezTo>
                  <a:cubicBezTo>
                    <a:pt x="50" y="205"/>
                    <a:pt x="63" y="241"/>
                    <a:pt x="118" y="249"/>
                  </a:cubicBezTo>
                  <a:cubicBezTo>
                    <a:pt x="118" y="249"/>
                    <a:pt x="133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4" y="196"/>
                  </a:moveTo>
                  <a:cubicBezTo>
                    <a:pt x="154" y="231"/>
                    <a:pt x="141" y="235"/>
                    <a:pt x="141" y="235"/>
                  </a:cubicBezTo>
                  <a:cubicBezTo>
                    <a:pt x="132" y="241"/>
                    <a:pt x="125" y="240"/>
                    <a:pt x="125" y="240"/>
                  </a:cubicBezTo>
                  <a:cubicBezTo>
                    <a:pt x="85" y="236"/>
                    <a:pt x="100" y="113"/>
                    <a:pt x="100" y="113"/>
                  </a:cubicBezTo>
                  <a:cubicBezTo>
                    <a:pt x="166" y="77"/>
                    <a:pt x="154" y="196"/>
                    <a:pt x="154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17">
              <a:extLst>
                <a:ext uri="{FF2B5EF4-FFF2-40B4-BE49-F238E27FC236}">
                  <a16:creationId xmlns:a16="http://schemas.microsoft.com/office/drawing/2014/main" id="{979DAC06-FEFA-4968-80D1-5F3158EFC147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90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5 w 223"/>
                <a:gd name="T3" fmla="*/ 98 h 250"/>
                <a:gd name="T4" fmla="*/ 180 w 223"/>
                <a:gd name="T5" fmla="*/ 12 h 250"/>
                <a:gd name="T6" fmla="*/ 180 w 223"/>
                <a:gd name="T7" fmla="*/ 0 h 250"/>
                <a:gd name="T8" fmla="*/ 51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5 w 223"/>
                <a:gd name="T17" fmla="*/ 196 h 250"/>
                <a:gd name="T18" fmla="*/ 141 w 223"/>
                <a:gd name="T19" fmla="*/ 235 h 250"/>
                <a:gd name="T20" fmla="*/ 126 w 223"/>
                <a:gd name="T21" fmla="*/ 240 h 250"/>
                <a:gd name="T22" fmla="*/ 100 w 223"/>
                <a:gd name="T23" fmla="*/ 113 h 250"/>
                <a:gd name="T24" fmla="*/ 155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5" y="98"/>
                  </a:cubicBezTo>
                  <a:cubicBezTo>
                    <a:pt x="105" y="98"/>
                    <a:pt x="107" y="38"/>
                    <a:pt x="180" y="12"/>
                  </a:cubicBezTo>
                  <a:quadBezTo>
                    <a:pt x="180" y="0"/>
                    <a:pt x="180" y="0"/>
                  </a:quadBezTo>
                  <a:cubicBezTo>
                    <a:pt x="180" y="0"/>
                    <a:pt x="0" y="24"/>
                    <a:pt x="51" y="205"/>
                  </a:cubicBezTo>
                  <a:cubicBezTo>
                    <a:pt x="51" y="205"/>
                    <a:pt x="63" y="241"/>
                    <a:pt x="118" y="249"/>
                  </a:cubicBezTo>
                  <a:cubicBezTo>
                    <a:pt x="118" y="249"/>
                    <a:pt x="134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5" y="196"/>
                  </a:moveTo>
                  <a:cubicBezTo>
                    <a:pt x="155" y="231"/>
                    <a:pt x="141" y="235"/>
                    <a:pt x="141" y="235"/>
                  </a:cubicBezTo>
                  <a:cubicBezTo>
                    <a:pt x="133" y="241"/>
                    <a:pt x="126" y="240"/>
                    <a:pt x="126" y="240"/>
                  </a:cubicBezTo>
                  <a:cubicBezTo>
                    <a:pt x="86" y="236"/>
                    <a:pt x="100" y="113"/>
                    <a:pt x="100" y="113"/>
                  </a:cubicBezTo>
                  <a:cubicBezTo>
                    <a:pt x="167" y="77"/>
                    <a:pt x="155" y="196"/>
                    <a:pt x="155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9910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5FECF99E-EEED-4729-B609-41DF645E053A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7D76D4E0-AE4B-446F-9512-63CC89641C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05FFCA0B-0FB5-4633-A233-B5DE3A3858B1}"/>
                </a:ext>
              </a:extLst>
            </p:cNvPr>
            <p:cNvCxnSpPr/>
            <p:nvPr/>
          </p:nvCxnSpPr>
          <p:spPr>
            <a:xfrm>
              <a:off x="395536" y="3789040"/>
              <a:ext cx="820891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74D7F536-5AA4-4F87-9FEC-6617F96650A0}"/>
                </a:ext>
              </a:extLst>
            </p:cNvPr>
            <p:cNvSpPr/>
            <p:nvPr/>
          </p:nvSpPr>
          <p:spPr>
            <a:xfrm>
              <a:off x="2126931" y="2636920"/>
              <a:ext cx="4883068" cy="83099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ko-KR" sz="4800" b="1" cap="none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2024</a:t>
              </a:r>
              <a:r>
                <a:rPr lang="ko-KR" altLang="en-US" sz="4800" b="1" cap="none" spc="50" dirty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년 사업보고</a:t>
              </a:r>
              <a:endParaRPr lang="en-US" altLang="ko-KR" sz="48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99289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492259" y="1516595"/>
            <a:ext cx="8136904" cy="38989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상담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긴급피난처 운영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스토킹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피해자 지원사업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: </a:t>
            </a: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스토킹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피해자 치료회복 프로그램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스토킹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긴급주거지원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교육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홍보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전북특별자치도 여성안전지역연대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1366 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전북센터 주요사업</a:t>
            </a:r>
          </a:p>
        </p:txBody>
      </p:sp>
    </p:spTree>
    <p:extLst>
      <p:ext uri="{BB962C8B-B14F-4D97-AF65-F5344CB8AC3E}">
        <p14:creationId xmlns:p14="http://schemas.microsoft.com/office/powerpoint/2010/main" val="3841285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EF9C0D-91DD-408D-9A0B-E195F944A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433B18-FD2B-4F25-8298-62B057D09F4C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5C9218-6A6A-4C14-98BA-3B60EAC71A06}"/>
              </a:ext>
            </a:extLst>
          </p:cNvPr>
          <p:cNvSpPr txBox="1"/>
          <p:nvPr/>
        </p:nvSpPr>
        <p:spPr>
          <a:xfrm>
            <a:off x="467544" y="548680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 담 사 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B9C68-A1E0-4744-9556-3580C17BF302}"/>
              </a:ext>
            </a:extLst>
          </p:cNvPr>
          <p:cNvSpPr txBox="1"/>
          <p:nvPr/>
        </p:nvSpPr>
        <p:spPr>
          <a:xfrm>
            <a:off x="806946" y="340845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D8237D-31FC-4E4C-A841-1F14AD7DCEB1}"/>
              </a:ext>
            </a:extLst>
          </p:cNvPr>
          <p:cNvSpPr txBox="1"/>
          <p:nvPr/>
        </p:nvSpPr>
        <p:spPr>
          <a:xfrm>
            <a:off x="3131840" y="2132856"/>
            <a:ext cx="5328703" cy="3449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전화상담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내방상담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사이버상담 </a:t>
            </a:r>
            <a:r>
              <a:rPr lang="en-US" altLang="ko-KR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</a:t>
            </a:r>
            <a:r>
              <a:rPr lang="en-US" altLang="ko-KR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카카오톡</a:t>
            </a:r>
            <a:r>
              <a:rPr lang="en-US" altLang="ko-KR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방문상담 지원서비스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경찰연계 폭력 재발가정 사후모니터링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ko-KR" altLang="en-US" sz="22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 및 유관기관 연계의뢰서</a:t>
            </a:r>
            <a:endParaRPr lang="en-US" altLang="ko-KR" sz="22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7164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연도별 전체 상담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A8873E5B-0F2D-401B-A317-1170C12BEE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3344238"/>
              </p:ext>
            </p:extLst>
          </p:nvPr>
        </p:nvGraphicFramePr>
        <p:xfrm>
          <a:off x="503548" y="1743691"/>
          <a:ext cx="8136904" cy="48536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9AEC61A-3372-4839-B050-8C86F4374FA9}"/>
              </a:ext>
            </a:extLst>
          </p:cNvPr>
          <p:cNvSpPr txBox="1"/>
          <p:nvPr/>
        </p:nvSpPr>
        <p:spPr>
          <a:xfrm>
            <a:off x="2699792" y="3501008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94%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70622D-7111-4D72-8658-0BC9843B1BCE}"/>
              </a:ext>
            </a:extLst>
          </p:cNvPr>
          <p:cNvSpPr txBox="1"/>
          <p:nvPr/>
        </p:nvSpPr>
        <p:spPr>
          <a:xfrm>
            <a:off x="4840519" y="3056603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92%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34684C-AF47-4B4A-8EEB-0821F6F935BC}"/>
              </a:ext>
            </a:extLst>
          </p:cNvPr>
          <p:cNvSpPr txBox="1"/>
          <p:nvPr/>
        </p:nvSpPr>
        <p:spPr>
          <a:xfrm>
            <a:off x="6960621" y="2634778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96%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8640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2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262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월별 상담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DAD22705-477A-4E40-81F2-BA9D5E891A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2399330"/>
              </p:ext>
            </p:extLst>
          </p:nvPr>
        </p:nvGraphicFramePr>
        <p:xfrm>
          <a:off x="359532" y="1743691"/>
          <a:ext cx="8424936" cy="4925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36335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2" y="-50428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262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방법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679D471C-6FA8-44A7-9CCF-7764EB4C24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9900034"/>
              </p:ext>
            </p:extLst>
          </p:nvPr>
        </p:nvGraphicFramePr>
        <p:xfrm>
          <a:off x="467544" y="1463204"/>
          <a:ext cx="8244916" cy="5344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34A20074-3AE5-435A-8B82-53C21D86BDA8}"/>
              </a:ext>
            </a:extLst>
          </p:cNvPr>
          <p:cNvSpPr txBox="1"/>
          <p:nvPr/>
        </p:nvSpPr>
        <p:spPr>
          <a:xfrm>
            <a:off x="2171022" y="2780928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  <a:latin typeface="+mj-lt"/>
                <a:ea typeface="휴먼엑스포" panose="02030504000101010101" pitchFamily="18" charset="-127"/>
              </a:rPr>
              <a:t>88%</a:t>
            </a:r>
            <a:endParaRPr lang="ko-KR" altLang="en-US" sz="1200" b="1" dirty="0">
              <a:solidFill>
                <a:srgbClr val="FFFF00"/>
              </a:solidFill>
              <a:latin typeface="+mj-lt"/>
              <a:ea typeface="휴먼엑스포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3543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724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의뢰인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9" name="차트 18">
            <a:extLst>
              <a:ext uri="{FF2B5EF4-FFF2-40B4-BE49-F238E27FC236}">
                <a16:creationId xmlns:a16="http://schemas.microsoft.com/office/drawing/2014/main" id="{0FF26361-912D-4711-9859-ED313A4D2B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116823"/>
              </p:ext>
            </p:extLst>
          </p:nvPr>
        </p:nvGraphicFramePr>
        <p:xfrm>
          <a:off x="0" y="1628801"/>
          <a:ext cx="9135090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A6AF1FC3-9DFB-4E21-B4DA-B9BE08B8FB19}"/>
              </a:ext>
            </a:extLst>
          </p:cNvPr>
          <p:cNvSpPr txBox="1"/>
          <p:nvPr/>
        </p:nvSpPr>
        <p:spPr>
          <a:xfrm>
            <a:off x="1644386" y="3007985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86%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75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 uiExpand="1">
        <p:bldSub>
          <a:bldChart bld="series"/>
        </p:bldSub>
      </p:bldGraphic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724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내용별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4FCCD222-AACD-441B-A2C5-F3F9DADC77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02988986"/>
              </p:ext>
            </p:extLst>
          </p:nvPr>
        </p:nvGraphicFramePr>
        <p:xfrm>
          <a:off x="323528" y="1445151"/>
          <a:ext cx="8496944" cy="52962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2D339361-4728-42F5-90E9-B8294C74516A}"/>
              </a:ext>
            </a:extLst>
          </p:cNvPr>
          <p:cNvSpPr txBox="1"/>
          <p:nvPr/>
        </p:nvSpPr>
        <p:spPr>
          <a:xfrm>
            <a:off x="1428361" y="2883565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40%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D56FA3-70A0-43FA-ABFE-BE751287D8B7}"/>
              </a:ext>
            </a:extLst>
          </p:cNvPr>
          <p:cNvSpPr txBox="1"/>
          <p:nvPr/>
        </p:nvSpPr>
        <p:spPr>
          <a:xfrm>
            <a:off x="6324906" y="3217197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35%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91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32624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 조치 현황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F69C3833-8623-46F2-86B3-B48F6F840E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6898249"/>
              </p:ext>
            </p:extLst>
          </p:nvPr>
        </p:nvGraphicFramePr>
        <p:xfrm>
          <a:off x="467544" y="1397000"/>
          <a:ext cx="8208912" cy="5272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33AFE6BC-FED5-4495-8CA4-510A39ABC6FF}"/>
              </a:ext>
            </a:extLst>
          </p:cNvPr>
          <p:cNvSpPr txBox="1"/>
          <p:nvPr/>
        </p:nvSpPr>
        <p:spPr>
          <a:xfrm>
            <a:off x="1602812" y="2552547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49%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FC144E1-443A-4319-B938-12EB90D7D440}"/>
              </a:ext>
            </a:extLst>
          </p:cNvPr>
          <p:cNvSpPr txBox="1"/>
          <p:nvPr/>
        </p:nvSpPr>
        <p:spPr>
          <a:xfrm>
            <a:off x="3863301" y="4306263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16%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594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  <p:bldP spid="13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185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관련기관 조치 현황</a:t>
            </a:r>
            <a:endParaRPr lang="en-US" altLang="ko-KR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97A08A8C-F2F4-4E90-B03B-D99219102E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9221280"/>
              </p:ext>
            </p:extLst>
          </p:nvPr>
        </p:nvGraphicFramePr>
        <p:xfrm>
          <a:off x="251520" y="1556792"/>
          <a:ext cx="8712968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01BF9B01-6C79-461B-8F6F-433E756C58D7}"/>
              </a:ext>
            </a:extLst>
          </p:cNvPr>
          <p:cNvSpPr txBox="1"/>
          <p:nvPr/>
        </p:nvSpPr>
        <p:spPr>
          <a:xfrm>
            <a:off x="1500370" y="2535925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61%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2626A9-D9CD-499E-938B-BB9715A4A4ED}"/>
              </a:ext>
            </a:extLst>
          </p:cNvPr>
          <p:cNvSpPr txBox="1"/>
          <p:nvPr/>
        </p:nvSpPr>
        <p:spPr>
          <a:xfrm>
            <a:off x="4154450" y="4293096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25%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17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  <p:bldP spid="10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323528" y="601524"/>
            <a:ext cx="71288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경찰연계 폭력 재발우려 가정 사후모니터링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A577F84-FE66-4DC1-A5DB-2A22637BE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1620520"/>
              </p:ext>
            </p:extLst>
          </p:nvPr>
        </p:nvGraphicFramePr>
        <p:xfrm>
          <a:off x="728159" y="1804420"/>
          <a:ext cx="7711725" cy="342478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33013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1926207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1926207">
                  <a:extLst>
                    <a:ext uri="{9D8B030D-6E8A-4147-A177-3AD203B41FA5}">
                      <a16:colId xmlns:a16="http://schemas.microsoft.com/office/drawing/2014/main" val="1795289135"/>
                    </a:ext>
                  </a:extLst>
                </a:gridCol>
                <a:gridCol w="1926298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연 계 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가정폭력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스 토 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건 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덕진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완주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2510685"/>
                  </a:ext>
                </a:extLst>
              </a:tr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장수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3901084"/>
                  </a:ext>
                </a:extLst>
              </a:tr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고창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2099626"/>
                  </a:ext>
                </a:extLst>
              </a:tr>
              <a:tr h="5707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FF0000"/>
                          </a:solidFill>
                        </a:rPr>
                        <a:t>전체 건수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18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26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1896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87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323528" y="548680"/>
            <a:ext cx="55178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경찰 및 유관기관 연계의뢰서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A577F84-FE66-4DC1-A5DB-2A22637BE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172150"/>
              </p:ext>
            </p:extLst>
          </p:nvPr>
        </p:nvGraphicFramePr>
        <p:xfrm>
          <a:off x="574277" y="1804422"/>
          <a:ext cx="7992891" cy="33527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3970431987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1031884788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895677989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977430709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1795289135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46873126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871844490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1567654072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147745995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1617213212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2242897661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3438877959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587635884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3978546811"/>
                    </a:ext>
                  </a:extLst>
                </a:gridCol>
                <a:gridCol w="792091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구 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>
                          <a:solidFill>
                            <a:schemeClr val="bg1"/>
                          </a:solidFill>
                        </a:rPr>
                        <a:t>완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덕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군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고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익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김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>
                          <a:solidFill>
                            <a:schemeClr val="bg1"/>
                          </a:solidFill>
                        </a:rPr>
                        <a:t>완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임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실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순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부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진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장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정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유관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기관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전체</a:t>
                      </a:r>
                      <a:endParaRPr lang="en-US" altLang="ko-KR" sz="1400" b="1" dirty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1"/>
                          </a:solidFill>
                        </a:rPr>
                        <a:t>건수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가정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폭력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41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182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성폭력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</a:rPr>
                        <a:t>스토킹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40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교제</a:t>
                      </a:r>
                      <a:endParaRPr lang="en-US" altLang="ko-KR" sz="1400" b="1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폭력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39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2510685"/>
                  </a:ext>
                </a:extLst>
              </a:tr>
              <a:tr h="5587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FF0000"/>
                          </a:solidFill>
                        </a:rPr>
                        <a:t>건수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99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0000"/>
                          </a:solidFill>
                        </a:rPr>
                        <a:t>262</a:t>
                      </a:r>
                      <a:endParaRPr lang="ko-KR" altLang="en-US" sz="1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1896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93931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EF9C0D-91DD-408D-9A0B-E195F944A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433B18-FD2B-4F25-8298-62B057D09F4C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5C9218-6A6A-4C14-98BA-3B60EAC71A06}"/>
              </a:ext>
            </a:extLst>
          </p:cNvPr>
          <p:cNvSpPr txBox="1"/>
          <p:nvPr/>
        </p:nvSpPr>
        <p:spPr>
          <a:xfrm>
            <a:off x="467544" y="548680"/>
            <a:ext cx="35702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운영</a:t>
            </a:r>
            <a:endParaRPr lang="ko-KR" altLang="en-US" sz="24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B9C68-A1E0-4744-9556-3580C17BF302}"/>
              </a:ext>
            </a:extLst>
          </p:cNvPr>
          <p:cNvSpPr txBox="1"/>
          <p:nvPr/>
        </p:nvSpPr>
        <p:spPr>
          <a:xfrm>
            <a:off x="806946" y="340845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D8237D-31FC-4E4C-A841-1F14AD7DCEB1}"/>
              </a:ext>
            </a:extLst>
          </p:cNvPr>
          <p:cNvSpPr txBox="1"/>
          <p:nvPr/>
        </p:nvSpPr>
        <p:spPr>
          <a:xfrm>
            <a:off x="3094769" y="2011420"/>
            <a:ext cx="55446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대상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폭력피해 여성 및 동반자녀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기간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3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이내 원칙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필요시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일까지 연장가능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400" dirty="0" err="1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스토킹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교제폭력 피해자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보호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 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숙식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상담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의료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법률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수사</a:t>
            </a:r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r>
              <a:rPr lang="en-US" altLang="ko-KR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</a:t>
            </a: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관련기관 연계 등</a:t>
            </a:r>
          </a:p>
        </p:txBody>
      </p:sp>
    </p:spTree>
    <p:extLst>
      <p:ext uri="{BB962C8B-B14F-4D97-AF65-F5344CB8AC3E}">
        <p14:creationId xmlns:p14="http://schemas.microsoft.com/office/powerpoint/2010/main" val="36880593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6186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연도별 운영 현황</a:t>
            </a: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ADC3FC5F-FB9A-4DAC-95A2-6B1E563F12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2868095"/>
              </p:ext>
            </p:extLst>
          </p:nvPr>
        </p:nvGraphicFramePr>
        <p:xfrm>
          <a:off x="395536" y="1628800"/>
          <a:ext cx="8352928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87825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9374"/>
            <a:ext cx="9144000" cy="5428625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49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입소경로</a:t>
            </a: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20C54DA6-F4CA-4078-9BE0-1CE3183A2E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49297746"/>
              </p:ext>
            </p:extLst>
          </p:nvPr>
        </p:nvGraphicFramePr>
        <p:xfrm>
          <a:off x="431540" y="1461749"/>
          <a:ext cx="8280920" cy="51356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6C294C31-77EF-48FE-924C-9E959B2E7C50}"/>
              </a:ext>
            </a:extLst>
          </p:cNvPr>
          <p:cNvSpPr txBox="1"/>
          <p:nvPr/>
        </p:nvSpPr>
        <p:spPr>
          <a:xfrm>
            <a:off x="1907704" y="3112428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68%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75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49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입소유형</a:t>
            </a:r>
          </a:p>
        </p:txBody>
      </p:sp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id="{FD0EE616-8265-4E51-A39D-06E9832B89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3881745"/>
              </p:ext>
            </p:extLst>
          </p:nvPr>
        </p:nvGraphicFramePr>
        <p:xfrm>
          <a:off x="467544" y="1628800"/>
          <a:ext cx="8280920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68F0950D-6B4A-4463-8E4F-5ED2761B445D}"/>
              </a:ext>
            </a:extLst>
          </p:cNvPr>
          <p:cNvSpPr txBox="1"/>
          <p:nvPr/>
        </p:nvSpPr>
        <p:spPr>
          <a:xfrm>
            <a:off x="1840897" y="2935977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88%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178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58785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입소자 인원수 및 보호일수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806D8198-F3AD-4C6A-AE12-BF5D5A959C0A}"/>
              </a:ext>
            </a:extLst>
          </p:cNvPr>
          <p:cNvGrpSpPr/>
          <p:nvPr/>
        </p:nvGrpSpPr>
        <p:grpSpPr>
          <a:xfrm>
            <a:off x="396582" y="1916832"/>
            <a:ext cx="8350835" cy="4228574"/>
            <a:chOff x="402552" y="1300496"/>
            <a:chExt cx="8350835" cy="4228574"/>
          </a:xfrm>
        </p:grpSpPr>
        <p:pic>
          <p:nvPicPr>
            <p:cNvPr id="8" name="Picture 3">
              <a:extLst>
                <a:ext uri="{FF2B5EF4-FFF2-40B4-BE49-F238E27FC236}">
                  <a16:creationId xmlns:a16="http://schemas.microsoft.com/office/drawing/2014/main" id="{9D6F6332-14DD-4667-A4D2-7DA7B90160E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/>
            <a:srcRect t="59930"/>
            <a:stretch>
              <a:fillRect/>
            </a:stretch>
          </p:blipFill>
          <p:spPr>
            <a:xfrm rot="5400000">
              <a:off x="4143164" y="3223804"/>
              <a:ext cx="4007249" cy="160633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9" name="Picture 3">
              <a:extLst>
                <a:ext uri="{FF2B5EF4-FFF2-40B4-BE49-F238E27FC236}">
                  <a16:creationId xmlns:a16="http://schemas.microsoft.com/office/drawing/2014/main" id="{1EE3ED36-006B-4497-8BAB-FEC00B3A4C9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/>
            <a:srcRect t="59930"/>
            <a:stretch>
              <a:fillRect/>
            </a:stretch>
          </p:blipFill>
          <p:spPr>
            <a:xfrm rot="5400000">
              <a:off x="-1520756" y="3223804"/>
              <a:ext cx="4007249" cy="160633"/>
            </a:xfrm>
            <a:prstGeom prst="rect">
              <a:avLst/>
            </a:prstGeom>
            <a:noFill/>
            <a:ln>
              <a:noFill/>
            </a:ln>
            <a:effectLst/>
          </p:spPr>
        </p:pic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C84294A0-57F4-4EB6-9C3F-C6B3BA727EF8}"/>
                </a:ext>
              </a:extLst>
            </p:cNvPr>
            <p:cNvGrpSpPr/>
            <p:nvPr/>
          </p:nvGrpSpPr>
          <p:grpSpPr>
            <a:xfrm>
              <a:off x="559375" y="1398331"/>
              <a:ext cx="8194012" cy="4130739"/>
              <a:chOff x="559375" y="1398331"/>
              <a:chExt cx="8194012" cy="4130739"/>
            </a:xfrm>
          </p:grpSpPr>
          <p:sp>
            <p:nvSpPr>
              <p:cNvPr id="13" name="아래쪽 화살표 246">
                <a:extLst>
                  <a:ext uri="{FF2B5EF4-FFF2-40B4-BE49-F238E27FC236}">
                    <a16:creationId xmlns:a16="http://schemas.microsoft.com/office/drawing/2014/main" id="{5EF9BDEA-098F-486D-96BD-C5CC5CC9A158}"/>
                  </a:ext>
                </a:extLst>
              </p:cNvPr>
              <p:cNvSpPr/>
              <p:nvPr/>
            </p:nvSpPr>
            <p:spPr>
              <a:xfrm rot="16200000">
                <a:off x="3514014" y="2815978"/>
                <a:ext cx="4130739" cy="1295446"/>
              </a:xfrm>
              <a:custGeom>
                <a:avLst/>
                <a:gdLst>
                  <a:gd name="connsiteX0" fmla="*/ 0 w 4580212"/>
                  <a:gd name="connsiteY0" fmla="*/ 964683 h 1929365"/>
                  <a:gd name="connsiteX1" fmla="*/ 1145053 w 4580212"/>
                  <a:gd name="connsiteY1" fmla="*/ 964683 h 1929365"/>
                  <a:gd name="connsiteX2" fmla="*/ 1145053 w 4580212"/>
                  <a:gd name="connsiteY2" fmla="*/ 0 h 1929365"/>
                  <a:gd name="connsiteX3" fmla="*/ 3435159 w 4580212"/>
                  <a:gd name="connsiteY3" fmla="*/ 0 h 1929365"/>
                  <a:gd name="connsiteX4" fmla="*/ 3435159 w 4580212"/>
                  <a:gd name="connsiteY4" fmla="*/ 964683 h 1929365"/>
                  <a:gd name="connsiteX5" fmla="*/ 4580212 w 4580212"/>
                  <a:gd name="connsiteY5" fmla="*/ 964683 h 1929365"/>
                  <a:gd name="connsiteX6" fmla="*/ 2290106 w 4580212"/>
                  <a:gd name="connsiteY6" fmla="*/ 1929365 h 1929365"/>
                  <a:gd name="connsiteX7" fmla="*/ 0 w 4580212"/>
                  <a:gd name="connsiteY7" fmla="*/ 964683 h 1929365"/>
                  <a:gd name="connsiteX0" fmla="*/ 2817347 w 7397559"/>
                  <a:gd name="connsiteY0" fmla="*/ 3208011 h 4172693"/>
                  <a:gd name="connsiteX1" fmla="*/ 3962400 w 7397559"/>
                  <a:gd name="connsiteY1" fmla="*/ 3208011 h 4172693"/>
                  <a:gd name="connsiteX2" fmla="*/ 0 w 7397559"/>
                  <a:gd name="connsiteY2" fmla="*/ 0 h 4172693"/>
                  <a:gd name="connsiteX3" fmla="*/ 6252506 w 7397559"/>
                  <a:gd name="connsiteY3" fmla="*/ 2243328 h 4172693"/>
                  <a:gd name="connsiteX4" fmla="*/ 6252506 w 7397559"/>
                  <a:gd name="connsiteY4" fmla="*/ 3208011 h 4172693"/>
                  <a:gd name="connsiteX5" fmla="*/ 7397559 w 7397559"/>
                  <a:gd name="connsiteY5" fmla="*/ 3208011 h 4172693"/>
                  <a:gd name="connsiteX6" fmla="*/ 5107453 w 7397559"/>
                  <a:gd name="connsiteY6" fmla="*/ 4172693 h 4172693"/>
                  <a:gd name="connsiteX7" fmla="*/ 2817347 w 7397559"/>
                  <a:gd name="connsiteY7" fmla="*/ 3208011 h 4172693"/>
                  <a:gd name="connsiteX0" fmla="*/ 2817347 w 10105178"/>
                  <a:gd name="connsiteY0" fmla="*/ 3208011 h 4172693"/>
                  <a:gd name="connsiteX1" fmla="*/ 3962400 w 10105178"/>
                  <a:gd name="connsiteY1" fmla="*/ 3208011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2817347 w 10105178"/>
                  <a:gd name="connsiteY0" fmla="*/ 3208011 h 4172693"/>
                  <a:gd name="connsiteX1" fmla="*/ 3962400 w 10105178"/>
                  <a:gd name="connsiteY1" fmla="*/ 3208011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2817347 w 10105178"/>
                  <a:gd name="connsiteY0" fmla="*/ 3208011 h 4172693"/>
                  <a:gd name="connsiteX1" fmla="*/ 3608832 w 10105178"/>
                  <a:gd name="connsiteY1" fmla="*/ 3183627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2817347 w 10105178"/>
                  <a:gd name="connsiteY0" fmla="*/ 3208011 h 4172693"/>
                  <a:gd name="connsiteX1" fmla="*/ 3608832 w 10105178"/>
                  <a:gd name="connsiteY1" fmla="*/ 3183627 h 4172693"/>
                  <a:gd name="connsiteX2" fmla="*/ 0 w 10105178"/>
                  <a:gd name="connsiteY2" fmla="*/ 0 h 4172693"/>
                  <a:gd name="connsiteX3" fmla="*/ 10105178 w 10105178"/>
                  <a:gd name="connsiteY3" fmla="*/ 12192 h 4172693"/>
                  <a:gd name="connsiteX4" fmla="*/ 6252506 w 10105178"/>
                  <a:gd name="connsiteY4" fmla="*/ 3208011 h 4172693"/>
                  <a:gd name="connsiteX5" fmla="*/ 7397559 w 10105178"/>
                  <a:gd name="connsiteY5" fmla="*/ 3208011 h 4172693"/>
                  <a:gd name="connsiteX6" fmla="*/ 5107453 w 10105178"/>
                  <a:gd name="connsiteY6" fmla="*/ 4172693 h 4172693"/>
                  <a:gd name="connsiteX7" fmla="*/ 2817347 w 10105178"/>
                  <a:gd name="connsiteY7" fmla="*/ 3208011 h 4172693"/>
                  <a:gd name="connsiteX0" fmla="*/ 4060931 w 11348762"/>
                  <a:gd name="connsiteY0" fmla="*/ 3305547 h 4270229"/>
                  <a:gd name="connsiteX1" fmla="*/ 4852416 w 11348762"/>
                  <a:gd name="connsiteY1" fmla="*/ 3281163 h 4270229"/>
                  <a:gd name="connsiteX2" fmla="*/ 0 w 11348762"/>
                  <a:gd name="connsiteY2" fmla="*/ 0 h 4270229"/>
                  <a:gd name="connsiteX3" fmla="*/ 11348762 w 11348762"/>
                  <a:gd name="connsiteY3" fmla="*/ 109728 h 4270229"/>
                  <a:gd name="connsiteX4" fmla="*/ 7496090 w 11348762"/>
                  <a:gd name="connsiteY4" fmla="*/ 3305547 h 4270229"/>
                  <a:gd name="connsiteX5" fmla="*/ 8641143 w 11348762"/>
                  <a:gd name="connsiteY5" fmla="*/ 3305547 h 4270229"/>
                  <a:gd name="connsiteX6" fmla="*/ 6351037 w 11348762"/>
                  <a:gd name="connsiteY6" fmla="*/ 4270229 h 4270229"/>
                  <a:gd name="connsiteX7" fmla="*/ 4060931 w 11348762"/>
                  <a:gd name="connsiteY7" fmla="*/ 3305547 h 4270229"/>
                  <a:gd name="connsiteX0" fmla="*/ 4060931 w 11348762"/>
                  <a:gd name="connsiteY0" fmla="*/ 3305547 h 4270229"/>
                  <a:gd name="connsiteX1" fmla="*/ 4852416 w 11348762"/>
                  <a:gd name="connsiteY1" fmla="*/ 3281163 h 4270229"/>
                  <a:gd name="connsiteX2" fmla="*/ 0 w 11348762"/>
                  <a:gd name="connsiteY2" fmla="*/ 0 h 4270229"/>
                  <a:gd name="connsiteX3" fmla="*/ 11348762 w 11348762"/>
                  <a:gd name="connsiteY3" fmla="*/ 109728 h 4270229"/>
                  <a:gd name="connsiteX4" fmla="*/ 7496090 w 11348762"/>
                  <a:gd name="connsiteY4" fmla="*/ 3305547 h 4270229"/>
                  <a:gd name="connsiteX5" fmla="*/ 8641143 w 11348762"/>
                  <a:gd name="connsiteY5" fmla="*/ 3305547 h 4270229"/>
                  <a:gd name="connsiteX6" fmla="*/ 6351037 w 11348762"/>
                  <a:gd name="connsiteY6" fmla="*/ 4270229 h 4270229"/>
                  <a:gd name="connsiteX7" fmla="*/ 4060931 w 11348762"/>
                  <a:gd name="connsiteY7" fmla="*/ 3305547 h 4270229"/>
                  <a:gd name="connsiteX0" fmla="*/ 4060931 w 11348762"/>
                  <a:gd name="connsiteY0" fmla="*/ 3305547 h 4270229"/>
                  <a:gd name="connsiteX1" fmla="*/ 4852416 w 11348762"/>
                  <a:gd name="connsiteY1" fmla="*/ 3281163 h 4270229"/>
                  <a:gd name="connsiteX2" fmla="*/ 0 w 11348762"/>
                  <a:gd name="connsiteY2" fmla="*/ 0 h 4270229"/>
                  <a:gd name="connsiteX3" fmla="*/ 11348762 w 11348762"/>
                  <a:gd name="connsiteY3" fmla="*/ 109728 h 4270229"/>
                  <a:gd name="connsiteX4" fmla="*/ 7496090 w 11348762"/>
                  <a:gd name="connsiteY4" fmla="*/ 3305547 h 4270229"/>
                  <a:gd name="connsiteX5" fmla="*/ 8641143 w 11348762"/>
                  <a:gd name="connsiteY5" fmla="*/ 3305547 h 4270229"/>
                  <a:gd name="connsiteX6" fmla="*/ 6351037 w 11348762"/>
                  <a:gd name="connsiteY6" fmla="*/ 4270229 h 4270229"/>
                  <a:gd name="connsiteX7" fmla="*/ 4060931 w 11348762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496090 w 12653306"/>
                  <a:gd name="connsiteY4" fmla="*/ 3305547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496090 w 12653306"/>
                  <a:gd name="connsiteY4" fmla="*/ 3305547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764314 w 12653306"/>
                  <a:gd name="connsiteY4" fmla="*/ 3293355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  <a:gd name="connsiteX0" fmla="*/ 4060931 w 12653306"/>
                  <a:gd name="connsiteY0" fmla="*/ 3305547 h 4270229"/>
                  <a:gd name="connsiteX1" fmla="*/ 4852416 w 12653306"/>
                  <a:gd name="connsiteY1" fmla="*/ 3281163 h 4270229"/>
                  <a:gd name="connsiteX2" fmla="*/ 0 w 12653306"/>
                  <a:gd name="connsiteY2" fmla="*/ 0 h 4270229"/>
                  <a:gd name="connsiteX3" fmla="*/ 12653306 w 12653306"/>
                  <a:gd name="connsiteY3" fmla="*/ 109728 h 4270229"/>
                  <a:gd name="connsiteX4" fmla="*/ 7764314 w 12653306"/>
                  <a:gd name="connsiteY4" fmla="*/ 3293355 h 4270229"/>
                  <a:gd name="connsiteX5" fmla="*/ 8641143 w 12653306"/>
                  <a:gd name="connsiteY5" fmla="*/ 3305547 h 4270229"/>
                  <a:gd name="connsiteX6" fmla="*/ 6351037 w 12653306"/>
                  <a:gd name="connsiteY6" fmla="*/ 4270229 h 4270229"/>
                  <a:gd name="connsiteX7" fmla="*/ 4060931 w 12653306"/>
                  <a:gd name="connsiteY7" fmla="*/ 3305547 h 4270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653306" h="4270229">
                    <a:moveTo>
                      <a:pt x="4060931" y="3305547"/>
                    </a:moveTo>
                    <a:lnTo>
                      <a:pt x="4852416" y="3281163"/>
                    </a:lnTo>
                    <a:cubicBezTo>
                      <a:pt x="3580384" y="1626610"/>
                      <a:pt x="2125472" y="654809"/>
                      <a:pt x="0" y="0"/>
                    </a:cubicBezTo>
                    <a:lnTo>
                      <a:pt x="12653306" y="109728"/>
                    </a:lnTo>
                    <a:cubicBezTo>
                      <a:pt x="10958618" y="638553"/>
                      <a:pt x="8922554" y="1801362"/>
                      <a:pt x="7764314" y="3293355"/>
                    </a:cubicBezTo>
                    <a:lnTo>
                      <a:pt x="8641143" y="3305547"/>
                    </a:lnTo>
                    <a:lnTo>
                      <a:pt x="6351037" y="4270229"/>
                    </a:lnTo>
                    <a:lnTo>
                      <a:pt x="4060931" y="3305547"/>
                    </a:lnTo>
                    <a:close/>
                  </a:path>
                </a:pathLst>
              </a:custGeom>
              <a:gradFill>
                <a:gsLst>
                  <a:gs pos="100000">
                    <a:schemeClr val="tx1">
                      <a:lumMod val="65000"/>
                      <a:lumOff val="35000"/>
                    </a:schemeClr>
                  </a:gs>
                  <a:gs pos="0">
                    <a:schemeClr val="bg1">
                      <a:lumMod val="95000"/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ko-KR" altLang="en-US" sz="1800" b="0" i="0" u="none" strike="noStrike" kern="0" cap="none" spc="0" normalizeH="0" baseline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4" name="직사각형 13">
                <a:extLst>
                  <a:ext uri="{FF2B5EF4-FFF2-40B4-BE49-F238E27FC236}">
                    <a16:creationId xmlns:a16="http://schemas.microsoft.com/office/drawing/2014/main" id="{AD1763B5-79B5-4A03-8554-2D073E5F1D82}"/>
                  </a:ext>
                </a:extLst>
              </p:cNvPr>
              <p:cNvSpPr/>
              <p:nvPr/>
            </p:nvSpPr>
            <p:spPr>
              <a:xfrm>
                <a:off x="6235682" y="1684844"/>
                <a:ext cx="2368569" cy="381642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en-US" altLang="ko-KR" sz="20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3</a:t>
                </a:r>
                <a:r>
                  <a:rPr lang="ko-KR" altLang="en-US" sz="20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</a:t>
                </a:r>
                <a:endParaRPr lang="ko-KR" altLang="en-US" sz="2000" kern="0" dirty="0">
                  <a:solidFill>
                    <a:srgbClr val="FF0000"/>
                  </a:solidFill>
                  <a:effectLst/>
                  <a:uLnTx/>
                  <a:uFillTx/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</p:txBody>
          </p:sp>
          <p:pic>
            <p:nvPicPr>
              <p:cNvPr id="15" name="Picture 3">
                <a:extLst>
                  <a:ext uri="{FF2B5EF4-FFF2-40B4-BE49-F238E27FC236}">
                    <a16:creationId xmlns:a16="http://schemas.microsoft.com/office/drawing/2014/main" id="{2811C922-9D6A-430A-A0B8-CA16E52B6B1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 t="59930"/>
              <a:stretch>
                <a:fillRect/>
              </a:stretch>
            </p:blipFill>
            <p:spPr>
              <a:xfrm rot="16200000" flipH="1">
                <a:off x="6669446" y="3425365"/>
                <a:ext cx="4007249" cy="1606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sp>
            <p:nvSpPr>
              <p:cNvPr id="16" name="직사각형 15">
                <a:extLst>
                  <a:ext uri="{FF2B5EF4-FFF2-40B4-BE49-F238E27FC236}">
                    <a16:creationId xmlns:a16="http://schemas.microsoft.com/office/drawing/2014/main" id="{EEC8C6BA-BB6F-4FB3-B495-5795506ED20B}"/>
                  </a:ext>
                </a:extLst>
              </p:cNvPr>
              <p:cNvSpPr/>
              <p:nvPr/>
            </p:nvSpPr>
            <p:spPr>
              <a:xfrm>
                <a:off x="559375" y="1660536"/>
                <a:ext cx="4624404" cy="381642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en-US" altLang="ko-KR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kern="0" dirty="0">
                  <a:solidFill>
                    <a:sysClr val="windowText" lastClr="000000"/>
                  </a:solidFill>
                </a:endParaRPr>
              </a:p>
              <a:p>
                <a:pPr marL="0" marR="0" lvl="0" indent="0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lang="en-US" altLang="ko-KR" sz="2000" kern="0" dirty="0">
                  <a:solidFill>
                    <a:srgbClr val="0066FF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  <a:p>
                <a:pPr marL="0" marR="0" lvl="0" indent="0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ko-KR" altLang="en-US" sz="20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    </a:t>
                </a:r>
                <a:r>
                  <a:rPr lang="ko-KR" altLang="en-US" sz="1500" kern="0" dirty="0" err="1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내담자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182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명                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550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 </a:t>
                </a:r>
                <a:endParaRPr lang="en-US" altLang="ko-KR" sz="1500" kern="0" dirty="0">
                  <a:solidFill>
                    <a:srgbClr val="0066FF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  <a:p>
                <a:pPr marL="0" marR="0" lvl="0" indent="0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     </a:t>
                </a:r>
                <a:r>
                  <a:rPr lang="ko-KR" altLang="en-US" sz="7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동반자녀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30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명                 </a:t>
                </a:r>
                <a:r>
                  <a:rPr lang="ko-KR" altLang="en-US" sz="10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</a:t>
                </a: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73</a:t>
                </a:r>
                <a:r>
                  <a:rPr lang="ko-KR" altLang="en-US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</a:t>
                </a:r>
                <a:endParaRPr lang="en-US" altLang="ko-KR" sz="1500" kern="0" dirty="0">
                  <a:solidFill>
                    <a:srgbClr val="0066FF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endParaRPr>
              </a:p>
              <a:p>
                <a:pPr marL="0" marR="0" lvl="0" indent="0" defTabSz="914400" eaLnBrk="1" latinLnBrk="0" hangingPunct="1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en-US" altLang="ko-KR" sz="1500" kern="0" dirty="0">
                    <a:solidFill>
                      <a:srgbClr val="0066FF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            </a:t>
                </a:r>
                <a:r>
                  <a:rPr lang="en-US" altLang="ko-KR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212</a:t>
                </a:r>
                <a:r>
                  <a:rPr lang="ko-KR" altLang="en-US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명                       </a:t>
                </a:r>
                <a:r>
                  <a:rPr lang="en-US" altLang="ko-KR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623</a:t>
                </a:r>
                <a:r>
                  <a:rPr lang="ko-KR" altLang="en-US" sz="1500" kern="0" dirty="0">
                    <a:solidFill>
                      <a:srgbClr val="FF0000"/>
                    </a:solidFill>
                    <a:latin typeface="휴먼엑스포" panose="02030504000101010101" pitchFamily="18" charset="-127"/>
                    <a:ea typeface="휴먼엑스포" panose="02030504000101010101" pitchFamily="18" charset="-127"/>
                  </a:rPr>
                  <a:t>일</a:t>
                </a:r>
              </a:p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endParaRPr kumimoji="0" lang="ko-KR" altLang="en-US" sz="1800" b="0" i="0" u="none" strike="noStrike" kern="0" cap="none" spc="0" normalizeH="0" baseline="0" dirty="0"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17" name="Picture 3">
                <a:extLst>
                  <a:ext uri="{FF2B5EF4-FFF2-40B4-BE49-F238E27FC236}">
                    <a16:creationId xmlns:a16="http://schemas.microsoft.com/office/drawing/2014/main" id="{E7DF381B-FF5F-4686-9147-3A1A943A839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 t="59930"/>
              <a:stretch>
                <a:fillRect/>
              </a:stretch>
            </p:blipFill>
            <p:spPr>
              <a:xfrm rot="16200000" flipH="1">
                <a:off x="3250867" y="3425365"/>
                <a:ext cx="4007249" cy="1606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</p:pic>
          <p:cxnSp>
            <p:nvCxnSpPr>
              <p:cNvPr id="18" name="직선 연결선 17">
                <a:extLst>
                  <a:ext uri="{FF2B5EF4-FFF2-40B4-BE49-F238E27FC236}">
                    <a16:creationId xmlns:a16="http://schemas.microsoft.com/office/drawing/2014/main" id="{156B1671-27FD-40DB-9EB7-75C12233BE10}"/>
                  </a:ext>
                </a:extLst>
              </p:cNvPr>
              <p:cNvCxnSpPr/>
              <p:nvPr/>
            </p:nvCxnSpPr>
            <p:spPr>
              <a:xfrm flipV="1">
                <a:off x="2991721" y="2578902"/>
                <a:ext cx="0" cy="1744248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Box 89">
                <a:extLst>
                  <a:ext uri="{FF2B5EF4-FFF2-40B4-BE49-F238E27FC236}">
                    <a16:creationId xmlns:a16="http://schemas.microsoft.com/office/drawing/2014/main" id="{5D8F5A89-B836-464D-9E23-A7D2F964CB89}"/>
                  </a:ext>
                </a:extLst>
              </p:cNvPr>
              <p:cNvSpPr txBox="1"/>
              <p:nvPr/>
            </p:nvSpPr>
            <p:spPr>
              <a:xfrm>
                <a:off x="3138626" y="1958423"/>
                <a:ext cx="1939162" cy="5161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ko-KR" altLang="en-US" sz="2800" b="1" kern="0"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12899D"/>
                    </a:solidFill>
                    <a:latin typeface="KoPub돋움체 Bold"/>
                    <a:ea typeface="KoPub돋움체 Bold"/>
                  </a:rPr>
                  <a:t>보호일수</a:t>
                </a:r>
                <a:endParaRPr lang="ko-KR" altLang="en-US" sz="2800" b="1" kern="0" spc="-80">
                  <a:solidFill>
                    <a:srgbClr val="12899D"/>
                  </a:solidFill>
                  <a:latin typeface="KoPub돋움체 Bold"/>
                  <a:ea typeface="KoPub돋움체 Bold"/>
                </a:endParaRPr>
              </a:p>
            </p:txBody>
          </p:sp>
          <p:sp>
            <p:nvSpPr>
              <p:cNvPr id="20" name="TextBox 98">
                <a:extLst>
                  <a:ext uri="{FF2B5EF4-FFF2-40B4-BE49-F238E27FC236}">
                    <a16:creationId xmlns:a16="http://schemas.microsoft.com/office/drawing/2014/main" id="{8B569A71-442F-409A-8F24-2E9B639AE62E}"/>
                  </a:ext>
                </a:extLst>
              </p:cNvPr>
              <p:cNvSpPr txBox="1"/>
              <p:nvPr/>
            </p:nvSpPr>
            <p:spPr>
              <a:xfrm>
                <a:off x="858643" y="1958423"/>
                <a:ext cx="2133078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algn="ctr" defTabSz="914400">
                  <a:defRPr/>
                </a:pPr>
                <a:r>
                  <a:rPr lang="ko-KR" altLang="en-US" sz="2800" b="1" kern="0" spc="-8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12899D"/>
                    </a:solidFill>
                    <a:latin typeface="KoPub돋움체 Bold"/>
                    <a:ea typeface="KoPub돋움체 Bold"/>
                  </a:rPr>
                  <a:t>보호인원</a:t>
                </a:r>
              </a:p>
            </p:txBody>
          </p:sp>
          <p:sp>
            <p:nvSpPr>
              <p:cNvPr id="21" name="TextBox 76">
                <a:extLst>
                  <a:ext uri="{FF2B5EF4-FFF2-40B4-BE49-F238E27FC236}">
                    <a16:creationId xmlns:a16="http://schemas.microsoft.com/office/drawing/2014/main" id="{595D563B-C25D-4AAA-AA9A-EF0CBF303540}"/>
                  </a:ext>
                </a:extLst>
              </p:cNvPr>
              <p:cNvSpPr txBox="1"/>
              <p:nvPr/>
            </p:nvSpPr>
            <p:spPr>
              <a:xfrm>
                <a:off x="6416872" y="1958423"/>
                <a:ext cx="1987296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FontTx/>
                  <a:buNone/>
                  <a:defRPr/>
                </a:pPr>
                <a:r>
                  <a:rPr lang="ko-KR" altLang="en-US" sz="2800" b="1" kern="0" spc="-80" dirty="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9577A"/>
                    </a:solidFill>
                    <a:latin typeface="KoPub돋움체 Bold"/>
                    <a:ea typeface="KoPub돋움체 Bold"/>
                  </a:rPr>
                  <a:t>인</a:t>
                </a:r>
                <a:r>
                  <a:rPr kumimoji="0" lang="ko-KR" altLang="en-US" sz="2800" b="1" i="0" u="none" strike="noStrike" kern="0" cap="none" spc="-80" normalizeH="0" baseline="0" dirty="0">
                    <a:ln w="9525"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E9577A"/>
                    </a:solidFill>
                    <a:effectLst/>
                    <a:uLnTx/>
                    <a:uFillTx/>
                    <a:latin typeface="KoPub돋움체 Bold"/>
                    <a:ea typeface="KoPub돋움체 Bold"/>
                  </a:rPr>
                  <a:t>당 평균 </a:t>
                </a:r>
                <a:endParaRPr kumimoji="0" lang="ko-KR" altLang="en-US" sz="2800" b="1" i="0" u="none" strike="noStrike" kern="0" cap="none" spc="-80" normalizeH="0" baseline="0" dirty="0">
                  <a:solidFill>
                    <a:srgbClr val="E9577A"/>
                  </a:solidFill>
                  <a:latin typeface="KoPub돋움체 Bold"/>
                  <a:ea typeface="KoPub돋움체 Bold"/>
                </a:endParaRPr>
              </a:p>
            </p:txBody>
          </p:sp>
          <p:grpSp>
            <p:nvGrpSpPr>
              <p:cNvPr id="22" name="그룹 21">
                <a:extLst>
                  <a:ext uri="{FF2B5EF4-FFF2-40B4-BE49-F238E27FC236}">
                    <a16:creationId xmlns:a16="http://schemas.microsoft.com/office/drawing/2014/main" id="{941C1C3B-13B4-4AC5-A450-7ED8E431A911}"/>
                  </a:ext>
                </a:extLst>
              </p:cNvPr>
              <p:cNvGrpSpPr/>
              <p:nvPr/>
            </p:nvGrpSpPr>
            <p:grpSpPr>
              <a:xfrm>
                <a:off x="6992704" y="2907668"/>
                <a:ext cx="835633" cy="1265022"/>
                <a:chOff x="3906249" y="2926414"/>
                <a:chExt cx="1128916" cy="1709012"/>
              </a:xfrm>
            </p:grpSpPr>
            <p:sp>
              <p:nvSpPr>
                <p:cNvPr id="46" name="타원 45">
                  <a:extLst>
                    <a:ext uri="{FF2B5EF4-FFF2-40B4-BE49-F238E27FC236}">
                      <a16:creationId xmlns:a16="http://schemas.microsoft.com/office/drawing/2014/main" id="{EF065D11-2D35-4F1B-B77E-460219773F25}"/>
                    </a:ext>
                  </a:extLst>
                </p:cNvPr>
                <p:cNvSpPr/>
                <p:nvPr/>
              </p:nvSpPr>
              <p:spPr>
                <a:xfrm>
                  <a:off x="3906249" y="4459059"/>
                  <a:ext cx="1128916" cy="176367"/>
                </a:xfrm>
                <a:prstGeom prst="ellipse">
                  <a:avLst/>
                </a:prstGeom>
                <a:solidFill>
                  <a:srgbClr val="49230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47" name="Group 27">
                  <a:extLst>
                    <a:ext uri="{FF2B5EF4-FFF2-40B4-BE49-F238E27FC236}">
                      <a16:creationId xmlns:a16="http://schemas.microsoft.com/office/drawing/2014/main" id="{CF7DBDC7-E5F7-45B7-8F3B-E0423D17B7F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>
                <a:xfrm>
                  <a:off x="4093058" y="2926414"/>
                  <a:ext cx="882417" cy="1672772"/>
                  <a:chOff x="1729" y="-1"/>
                  <a:chExt cx="2310" cy="4379"/>
                </a:xfrm>
                <a:solidFill>
                  <a:srgbClr val="E9577A"/>
                </a:solidFill>
              </p:grpSpPr>
              <p:sp>
                <p:nvSpPr>
                  <p:cNvPr id="48" name="Oval 28">
                    <a:extLst>
                      <a:ext uri="{FF2B5EF4-FFF2-40B4-BE49-F238E27FC236}">
                        <a16:creationId xmlns:a16="http://schemas.microsoft.com/office/drawing/2014/main" id="{0CECFAB7-02AD-4C27-87F5-9EB4850D8C0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>
                  <a:xfrm>
                    <a:off x="2260" y="-1"/>
                    <a:ext cx="707" cy="705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anchor="t" anchorCtr="0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FontTx/>
                      <a:buNone/>
                      <a:defRPr/>
                    </a:pPr>
                    <a:endParaRPr kumimoji="0" lang="ko-KR" altLang="en-US" sz="1800" b="0" i="0" u="none" strike="noStrike" kern="0" cap="none" spc="0" normalizeH="0" baseline="0"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49" name="Freeform 29">
                    <a:extLst>
                      <a:ext uri="{FF2B5EF4-FFF2-40B4-BE49-F238E27FC236}">
                        <a16:creationId xmlns:a16="http://schemas.microsoft.com/office/drawing/2014/main" id="{A8A5A438-D754-4D7C-AFF6-DC9D600AD51E}"/>
                      </a:ext>
                    </a:extLst>
                  </p:cNvPr>
                  <p:cNvSpPr>
                    <a:spLocks noEditPoints="1"/>
                  </p:cNvSpPr>
                  <p:nvPr/>
                </p:nvSpPr>
                <p:spPr>
                  <a:xfrm>
                    <a:off x="1729" y="778"/>
                    <a:ext cx="2310" cy="3600"/>
                  </a:xfrm>
                  <a:custGeom>
                    <a:avLst/>
                    <a:gdLst>
                      <a:gd name="T0" fmla="*/ 1670 w 1709"/>
                      <a:gd name="T1" fmla="*/ 294 h 2665"/>
                      <a:gd name="T2" fmla="*/ 1513 w 1709"/>
                      <a:gd name="T3" fmla="*/ 275 h 2665"/>
                      <a:gd name="T4" fmla="*/ 1254 w 1709"/>
                      <a:gd name="T5" fmla="*/ 481 h 2665"/>
                      <a:gd name="T6" fmla="*/ 1157 w 1709"/>
                      <a:gd name="T7" fmla="*/ 242 h 2665"/>
                      <a:gd name="T8" fmla="*/ 874 w 1709"/>
                      <a:gd name="T9" fmla="*/ 0 h 2665"/>
                      <a:gd name="T10" fmla="*/ 433 w 1709"/>
                      <a:gd name="T11" fmla="*/ 0 h 2665"/>
                      <a:gd name="T12" fmla="*/ 149 w 1709"/>
                      <a:gd name="T13" fmla="*/ 233 h 2665"/>
                      <a:gd name="T14" fmla="*/ 14 w 1709"/>
                      <a:gd name="T15" fmla="*/ 664 h 2665"/>
                      <a:gd name="T16" fmla="*/ 61 w 1709"/>
                      <a:gd name="T17" fmla="*/ 777 h 2665"/>
                      <a:gd name="T18" fmla="*/ 241 w 1709"/>
                      <a:gd name="T19" fmla="*/ 872 h 2665"/>
                      <a:gd name="T20" fmla="*/ 41 w 1709"/>
                      <a:gd name="T21" fmla="*/ 1565 h 2665"/>
                      <a:gd name="T22" fmla="*/ 364 w 1709"/>
                      <a:gd name="T23" fmla="*/ 1565 h 2665"/>
                      <a:gd name="T24" fmla="*/ 364 w 1709"/>
                      <a:gd name="T25" fmla="*/ 2501 h 2665"/>
                      <a:gd name="T26" fmla="*/ 606 w 1709"/>
                      <a:gd name="T27" fmla="*/ 2501 h 2665"/>
                      <a:gd name="T28" fmla="*/ 606 w 1709"/>
                      <a:gd name="T29" fmla="*/ 1559 h 2665"/>
                      <a:gd name="T30" fmla="*/ 704 w 1709"/>
                      <a:gd name="T31" fmla="*/ 1559 h 2665"/>
                      <a:gd name="T32" fmla="*/ 927 w 1709"/>
                      <a:gd name="T33" fmla="*/ 2502 h 2665"/>
                      <a:gd name="T34" fmla="*/ 1168 w 1709"/>
                      <a:gd name="T35" fmla="*/ 2502 h 2665"/>
                      <a:gd name="T36" fmla="*/ 944 w 1709"/>
                      <a:gd name="T37" fmla="*/ 1565 h 2665"/>
                      <a:gd name="T38" fmla="*/ 1266 w 1709"/>
                      <a:gd name="T39" fmla="*/ 1565 h 2665"/>
                      <a:gd name="T40" fmla="*/ 916 w 1709"/>
                      <a:gd name="T41" fmla="*/ 363 h 2665"/>
                      <a:gd name="T42" fmla="*/ 964 w 1709"/>
                      <a:gd name="T43" fmla="*/ 363 h 2665"/>
                      <a:gd name="T44" fmla="*/ 1103 w 1709"/>
                      <a:gd name="T45" fmla="*/ 704 h 2665"/>
                      <a:gd name="T46" fmla="*/ 1178 w 1709"/>
                      <a:gd name="T47" fmla="*/ 770 h 2665"/>
                      <a:gd name="T48" fmla="*/ 1207 w 1709"/>
                      <a:gd name="T49" fmla="*/ 774 h 2665"/>
                      <a:gd name="T50" fmla="*/ 1276 w 1709"/>
                      <a:gd name="T51" fmla="*/ 749 h 2665"/>
                      <a:gd name="T52" fmla="*/ 1652 w 1709"/>
                      <a:gd name="T53" fmla="*/ 451 h 2665"/>
                      <a:gd name="T54" fmla="*/ 1670 w 1709"/>
                      <a:gd name="T55" fmla="*/ 294 h 2665"/>
                      <a:gd name="T56" fmla="*/ 220 w 1709"/>
                      <a:gd name="T57" fmla="*/ 644 h 2665"/>
                      <a:gd name="T58" fmla="*/ 315 w 1709"/>
                      <a:gd name="T59" fmla="*/ 363 h 2665"/>
                      <a:gd name="T60" fmla="*/ 388 w 1709"/>
                      <a:gd name="T61" fmla="*/ 363 h 2665"/>
                      <a:gd name="T62" fmla="*/ 296 w 1709"/>
                      <a:gd name="T63" fmla="*/ 684 h 2665"/>
                      <a:gd name="T64" fmla="*/ 220 w 1709"/>
                      <a:gd name="T65" fmla="*/ 644 h 26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1709" h="2665">
                        <a:moveTo>
                          <a:pt x="1670" y="294"/>
                        </a:moveTo>
                        <a:cubicBezTo>
                          <a:pt x="1632" y="245"/>
                          <a:pt x="1561" y="237"/>
                          <a:pt x="1513" y="275"/>
                        </a:cubicBezTo>
                        <a:quadBezTo>
                          <a:pt x="1254" y="481"/>
                          <a:pt x="1254" y="481"/>
                        </a:quadBezTo>
                        <a:quadBezTo>
                          <a:pt x="1157" y="242"/>
                          <a:pt x="1157" y="242"/>
                        </a:quadBezTo>
                        <a:cubicBezTo>
                          <a:pt x="1130" y="159"/>
                          <a:pt x="1056" y="0"/>
                          <a:pt x="874" y="0"/>
                        </a:cubicBezTo>
                        <a:quadBezTo>
                          <a:pt x="433" y="0"/>
                          <a:pt x="433" y="0"/>
                        </a:quadBezTo>
                        <a:cubicBezTo>
                          <a:pt x="249" y="0"/>
                          <a:pt x="173" y="149"/>
                          <a:pt x="149" y="233"/>
                        </a:cubicBezTo>
                        <a:quadBezTo>
                          <a:pt x="14" y="664"/>
                          <a:pt x="14" y="664"/>
                        </a:quadBezTo>
                        <a:cubicBezTo>
                          <a:pt x="0" y="708"/>
                          <a:pt x="20" y="755"/>
                          <a:pt x="61" y="777"/>
                        </a:cubicBezTo>
                        <a:quadBezTo>
                          <a:pt x="241" y="872"/>
                          <a:pt x="241" y="872"/>
                        </a:quadBezTo>
                        <a:quadBezTo>
                          <a:pt x="41" y="1565"/>
                          <a:pt x="41" y="1565"/>
                        </a:quadBezTo>
                        <a:quadBezTo>
                          <a:pt x="364" y="1565"/>
                          <a:pt x="364" y="1565"/>
                        </a:quadBezTo>
                        <a:quadBezTo>
                          <a:pt x="364" y="2501"/>
                          <a:pt x="364" y="2501"/>
                        </a:quadBezTo>
                        <a:cubicBezTo>
                          <a:pt x="364" y="2662"/>
                          <a:pt x="606" y="2662"/>
                          <a:pt x="606" y="2501"/>
                        </a:cubicBezTo>
                        <a:quadBezTo>
                          <a:pt x="606" y="1559"/>
                          <a:pt x="606" y="1559"/>
                        </a:quadBezTo>
                        <a:quadBezTo>
                          <a:pt x="704" y="1559"/>
                          <a:pt x="704" y="1559"/>
                        </a:quadBezTo>
                        <a:cubicBezTo>
                          <a:pt x="704" y="1559"/>
                          <a:pt x="876" y="2266"/>
                          <a:pt x="927" y="2502"/>
                        </a:cubicBezTo>
                        <a:cubicBezTo>
                          <a:pt x="963" y="2665"/>
                          <a:pt x="1187" y="2661"/>
                          <a:pt x="1168" y="2502"/>
                        </a:cubicBezTo>
                        <a:cubicBezTo>
                          <a:pt x="1140" y="2263"/>
                          <a:pt x="944" y="1565"/>
                          <a:pt x="944" y="1565"/>
                        </a:cubicBezTo>
                        <a:quadBezTo>
                          <a:pt x="1266" y="1565"/>
                          <a:pt x="1266" y="1565"/>
                        </a:quadBezTo>
                        <a:quadBezTo>
                          <a:pt x="916" y="363"/>
                          <a:pt x="916" y="363"/>
                        </a:quadBezTo>
                        <a:quadBezTo>
                          <a:pt x="964" y="363"/>
                          <a:pt x="964" y="363"/>
                        </a:quadBezTo>
                        <a:quadBezTo>
                          <a:pt x="1103" y="704"/>
                          <a:pt x="1103" y="704"/>
                        </a:quadBezTo>
                        <a:cubicBezTo>
                          <a:pt x="1116" y="737"/>
                          <a:pt x="1144" y="761"/>
                          <a:pt x="1178" y="770"/>
                        </a:cubicBezTo>
                        <a:cubicBezTo>
                          <a:pt x="1188" y="772"/>
                          <a:pt x="1197" y="774"/>
                          <a:pt x="1207" y="774"/>
                        </a:cubicBezTo>
                        <a:cubicBezTo>
                          <a:pt x="1232" y="774"/>
                          <a:pt x="1256" y="765"/>
                          <a:pt x="1276" y="749"/>
                        </a:cubicBezTo>
                        <a:quadBezTo>
                          <a:pt x="1652" y="451"/>
                          <a:pt x="1652" y="451"/>
                        </a:quadBezTo>
                        <a:cubicBezTo>
                          <a:pt x="1701" y="412"/>
                          <a:pt x="1709" y="342"/>
                          <a:pt x="1670" y="294"/>
                        </a:cubicBezTo>
                        <a:close/>
                        <a:moveTo>
                          <a:pt x="220" y="644"/>
                        </a:moveTo>
                        <a:quadBezTo>
                          <a:pt x="315" y="363"/>
                          <a:pt x="315" y="363"/>
                        </a:quadBezTo>
                        <a:quadBezTo>
                          <a:pt x="388" y="363"/>
                          <a:pt x="388" y="363"/>
                        </a:quadBezTo>
                        <a:quadBezTo>
                          <a:pt x="296" y="684"/>
                          <a:pt x="296" y="684"/>
                        </a:quadBezTo>
                        <a:lnTo>
                          <a:pt x="220" y="64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vert="horz" wrap="square" lIns="91440" tIns="45720" rIns="91440" bIns="45720" anchor="t" anchorCtr="0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FontTx/>
                      <a:buNone/>
                      <a:defRPr/>
                    </a:pPr>
                    <a:endParaRPr kumimoji="0" lang="ko-KR" altLang="en-US" sz="1800" b="0" i="0" u="none" strike="noStrike" kern="0" cap="none" spc="0" normalizeH="0" baseline="0">
                      <a:solidFill>
                        <a:sysClr val="windowText" lastClr="000000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</p:grpSp>
          <p:grpSp>
            <p:nvGrpSpPr>
              <p:cNvPr id="23" name="그룹 22">
                <a:extLst>
                  <a:ext uri="{FF2B5EF4-FFF2-40B4-BE49-F238E27FC236}">
                    <a16:creationId xmlns:a16="http://schemas.microsoft.com/office/drawing/2014/main" id="{6EE635EB-745D-4989-A5D8-E91E816D8544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199529" y="2942675"/>
                <a:ext cx="1451306" cy="1310118"/>
                <a:chOff x="9226614" y="3721657"/>
                <a:chExt cx="498421" cy="449933"/>
              </a:xfrm>
              <a:solidFill>
                <a:srgbClr val="57D0BC"/>
              </a:solidFill>
            </p:grpSpPr>
            <p:sp>
              <p:nvSpPr>
                <p:cNvPr id="42" name="Freeform 13">
                  <a:extLst>
                    <a:ext uri="{FF2B5EF4-FFF2-40B4-BE49-F238E27FC236}">
                      <a16:creationId xmlns:a16="http://schemas.microsoft.com/office/drawing/2014/main" id="{D3848E84-C92A-4F5F-8C0D-B29B4744730A}"/>
                    </a:ext>
                  </a:extLst>
                </p:cNvPr>
                <p:cNvSpPr/>
                <p:nvPr/>
              </p:nvSpPr>
              <p:spPr>
                <a:xfrm>
                  <a:off x="9226614" y="3807956"/>
                  <a:ext cx="498421" cy="363634"/>
                </a:xfrm>
                <a:custGeom>
                  <a:avLst/>
                  <a:gdLst>
                    <a:gd name="T0" fmla="*/ 514 w 514"/>
                    <a:gd name="T1" fmla="*/ 259 h 375"/>
                    <a:gd name="T2" fmla="*/ 499 w 514"/>
                    <a:gd name="T3" fmla="*/ 263 h 375"/>
                    <a:gd name="T4" fmla="*/ 474 w 514"/>
                    <a:gd name="T5" fmla="*/ 213 h 375"/>
                    <a:gd name="T6" fmla="*/ 474 w 514"/>
                    <a:gd name="T7" fmla="*/ 375 h 375"/>
                    <a:gd name="T8" fmla="*/ 455 w 514"/>
                    <a:gd name="T9" fmla="*/ 375 h 375"/>
                    <a:gd name="T10" fmla="*/ 455 w 514"/>
                    <a:gd name="T11" fmla="*/ 278 h 375"/>
                    <a:gd name="T12" fmla="*/ 446 w 514"/>
                    <a:gd name="T13" fmla="*/ 278 h 375"/>
                    <a:gd name="T14" fmla="*/ 446 w 514"/>
                    <a:gd name="T15" fmla="*/ 375 h 375"/>
                    <a:gd name="T16" fmla="*/ 426 w 514"/>
                    <a:gd name="T17" fmla="*/ 375 h 375"/>
                    <a:gd name="T18" fmla="*/ 426 w 514"/>
                    <a:gd name="T19" fmla="*/ 205 h 375"/>
                    <a:gd name="T20" fmla="*/ 351 w 514"/>
                    <a:gd name="T21" fmla="*/ 159 h 375"/>
                    <a:gd name="T22" fmla="*/ 294 w 514"/>
                    <a:gd name="T23" fmla="*/ 55 h 375"/>
                    <a:gd name="T24" fmla="*/ 290 w 514"/>
                    <a:gd name="T25" fmla="*/ 55 h 375"/>
                    <a:gd name="T26" fmla="*/ 345 w 514"/>
                    <a:gd name="T27" fmla="*/ 223 h 375"/>
                    <a:gd name="T28" fmla="*/ 293 w 514"/>
                    <a:gd name="T29" fmla="*/ 223 h 375"/>
                    <a:gd name="T30" fmla="*/ 272 w 514"/>
                    <a:gd name="T31" fmla="*/ 374 h 375"/>
                    <a:gd name="T32" fmla="*/ 242 w 514"/>
                    <a:gd name="T33" fmla="*/ 374 h 375"/>
                    <a:gd name="T34" fmla="*/ 223 w 514"/>
                    <a:gd name="T35" fmla="*/ 223 h 375"/>
                    <a:gd name="T36" fmla="*/ 169 w 514"/>
                    <a:gd name="T37" fmla="*/ 223 h 375"/>
                    <a:gd name="T38" fmla="*/ 224 w 514"/>
                    <a:gd name="T39" fmla="*/ 55 h 375"/>
                    <a:gd name="T40" fmla="*/ 220 w 514"/>
                    <a:gd name="T41" fmla="*/ 55 h 375"/>
                    <a:gd name="T42" fmla="*/ 163 w 514"/>
                    <a:gd name="T43" fmla="*/ 159 h 375"/>
                    <a:gd name="T44" fmla="*/ 89 w 514"/>
                    <a:gd name="T45" fmla="*/ 205 h 375"/>
                    <a:gd name="T46" fmla="*/ 89 w 514"/>
                    <a:gd name="T47" fmla="*/ 238 h 375"/>
                    <a:gd name="T48" fmla="*/ 122 w 514"/>
                    <a:gd name="T49" fmla="*/ 312 h 375"/>
                    <a:gd name="T50" fmla="*/ 86 w 514"/>
                    <a:gd name="T51" fmla="*/ 312 h 375"/>
                    <a:gd name="T52" fmla="*/ 86 w 514"/>
                    <a:gd name="T53" fmla="*/ 375 h 375"/>
                    <a:gd name="T54" fmla="*/ 71 w 514"/>
                    <a:gd name="T55" fmla="*/ 375 h 375"/>
                    <a:gd name="T56" fmla="*/ 71 w 514"/>
                    <a:gd name="T57" fmla="*/ 312 h 375"/>
                    <a:gd name="T58" fmla="*/ 58 w 514"/>
                    <a:gd name="T59" fmla="*/ 312 h 375"/>
                    <a:gd name="T60" fmla="*/ 58 w 514"/>
                    <a:gd name="T61" fmla="*/ 375 h 375"/>
                    <a:gd name="T62" fmla="*/ 43 w 514"/>
                    <a:gd name="T63" fmla="*/ 375 h 375"/>
                    <a:gd name="T64" fmla="*/ 43 w 514"/>
                    <a:gd name="T65" fmla="*/ 312 h 375"/>
                    <a:gd name="T66" fmla="*/ 6 w 514"/>
                    <a:gd name="T67" fmla="*/ 312 h 375"/>
                    <a:gd name="T68" fmla="*/ 40 w 514"/>
                    <a:gd name="T69" fmla="*/ 238 h 375"/>
                    <a:gd name="T70" fmla="*/ 40 w 514"/>
                    <a:gd name="T71" fmla="*/ 214 h 375"/>
                    <a:gd name="T72" fmla="*/ 15 w 514"/>
                    <a:gd name="T73" fmla="*/ 263 h 375"/>
                    <a:gd name="T74" fmla="*/ 0 w 514"/>
                    <a:gd name="T75" fmla="*/ 257 h 375"/>
                    <a:gd name="T76" fmla="*/ 40 w 514"/>
                    <a:gd name="T77" fmla="*/ 176 h 375"/>
                    <a:gd name="T78" fmla="*/ 89 w 514"/>
                    <a:gd name="T79" fmla="*/ 176 h 375"/>
                    <a:gd name="T80" fmla="*/ 147 w 514"/>
                    <a:gd name="T81" fmla="*/ 152 h 375"/>
                    <a:gd name="T82" fmla="*/ 211 w 514"/>
                    <a:gd name="T83" fmla="*/ 0 h 375"/>
                    <a:gd name="T84" fmla="*/ 303 w 514"/>
                    <a:gd name="T85" fmla="*/ 0 h 375"/>
                    <a:gd name="T86" fmla="*/ 368 w 514"/>
                    <a:gd name="T87" fmla="*/ 152 h 375"/>
                    <a:gd name="T88" fmla="*/ 426 w 514"/>
                    <a:gd name="T89" fmla="*/ 176 h 375"/>
                    <a:gd name="T90" fmla="*/ 474 w 514"/>
                    <a:gd name="T91" fmla="*/ 176 h 375"/>
                    <a:gd name="T92" fmla="*/ 514 w 514"/>
                    <a:gd name="T93" fmla="*/ 259 h 3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514" h="375">
                      <a:moveTo>
                        <a:pt x="514" y="259"/>
                      </a:moveTo>
                      <a:lnTo>
                        <a:pt x="499" y="263"/>
                      </a:lnTo>
                      <a:lnTo>
                        <a:pt x="474" y="213"/>
                      </a:lnTo>
                      <a:lnTo>
                        <a:pt x="474" y="375"/>
                      </a:lnTo>
                      <a:lnTo>
                        <a:pt x="455" y="375"/>
                      </a:lnTo>
                      <a:lnTo>
                        <a:pt x="455" y="278"/>
                      </a:lnTo>
                      <a:lnTo>
                        <a:pt x="446" y="278"/>
                      </a:lnTo>
                      <a:lnTo>
                        <a:pt x="446" y="375"/>
                      </a:lnTo>
                      <a:lnTo>
                        <a:pt x="426" y="375"/>
                      </a:lnTo>
                      <a:lnTo>
                        <a:pt x="426" y="205"/>
                      </a:lnTo>
                      <a:lnTo>
                        <a:pt x="351" y="159"/>
                      </a:lnTo>
                      <a:lnTo>
                        <a:pt x="294" y="55"/>
                      </a:lnTo>
                      <a:lnTo>
                        <a:pt x="290" y="55"/>
                      </a:lnTo>
                      <a:lnTo>
                        <a:pt x="345" y="223"/>
                      </a:lnTo>
                      <a:lnTo>
                        <a:pt x="293" y="223"/>
                      </a:lnTo>
                      <a:lnTo>
                        <a:pt x="272" y="374"/>
                      </a:lnTo>
                      <a:lnTo>
                        <a:pt x="242" y="374"/>
                      </a:lnTo>
                      <a:lnTo>
                        <a:pt x="223" y="223"/>
                      </a:lnTo>
                      <a:lnTo>
                        <a:pt x="169" y="223"/>
                      </a:lnTo>
                      <a:lnTo>
                        <a:pt x="224" y="55"/>
                      </a:lnTo>
                      <a:lnTo>
                        <a:pt x="220" y="55"/>
                      </a:lnTo>
                      <a:lnTo>
                        <a:pt x="163" y="159"/>
                      </a:lnTo>
                      <a:lnTo>
                        <a:pt x="89" y="205"/>
                      </a:lnTo>
                      <a:lnTo>
                        <a:pt x="89" y="238"/>
                      </a:lnTo>
                      <a:lnTo>
                        <a:pt x="122" y="312"/>
                      </a:lnTo>
                      <a:lnTo>
                        <a:pt x="86" y="312"/>
                      </a:lnTo>
                      <a:lnTo>
                        <a:pt x="86" y="375"/>
                      </a:lnTo>
                      <a:lnTo>
                        <a:pt x="71" y="375"/>
                      </a:lnTo>
                      <a:lnTo>
                        <a:pt x="71" y="312"/>
                      </a:lnTo>
                      <a:lnTo>
                        <a:pt x="58" y="312"/>
                      </a:lnTo>
                      <a:lnTo>
                        <a:pt x="58" y="375"/>
                      </a:lnTo>
                      <a:lnTo>
                        <a:pt x="43" y="375"/>
                      </a:lnTo>
                      <a:lnTo>
                        <a:pt x="43" y="312"/>
                      </a:lnTo>
                      <a:lnTo>
                        <a:pt x="6" y="312"/>
                      </a:lnTo>
                      <a:lnTo>
                        <a:pt x="40" y="238"/>
                      </a:lnTo>
                      <a:lnTo>
                        <a:pt x="40" y="214"/>
                      </a:lnTo>
                      <a:lnTo>
                        <a:pt x="15" y="263"/>
                      </a:lnTo>
                      <a:lnTo>
                        <a:pt x="0" y="257"/>
                      </a:lnTo>
                      <a:lnTo>
                        <a:pt x="40" y="176"/>
                      </a:lnTo>
                      <a:lnTo>
                        <a:pt x="89" y="176"/>
                      </a:lnTo>
                      <a:lnTo>
                        <a:pt x="147" y="152"/>
                      </a:lnTo>
                      <a:lnTo>
                        <a:pt x="211" y="0"/>
                      </a:lnTo>
                      <a:lnTo>
                        <a:pt x="303" y="0"/>
                      </a:lnTo>
                      <a:lnTo>
                        <a:pt x="368" y="152"/>
                      </a:lnTo>
                      <a:lnTo>
                        <a:pt x="426" y="176"/>
                      </a:lnTo>
                      <a:lnTo>
                        <a:pt x="474" y="176"/>
                      </a:lnTo>
                      <a:lnTo>
                        <a:pt x="514" y="25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  <p:sp>
              <p:nvSpPr>
                <p:cNvPr id="43" name="타원 42">
                  <a:extLst>
                    <a:ext uri="{FF2B5EF4-FFF2-40B4-BE49-F238E27FC236}">
                      <a16:creationId xmlns:a16="http://schemas.microsoft.com/office/drawing/2014/main" id="{6A439214-7DEC-44DF-8818-970CDF1F89C3}"/>
                    </a:ext>
                  </a:extLst>
                </p:cNvPr>
                <p:cNvSpPr/>
                <p:nvPr/>
              </p:nvSpPr>
              <p:spPr>
                <a:xfrm>
                  <a:off x="9441451" y="3721657"/>
                  <a:ext cx="70692" cy="7069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  <p:sp>
              <p:nvSpPr>
                <p:cNvPr id="44" name="타원 43">
                  <a:extLst>
                    <a:ext uri="{FF2B5EF4-FFF2-40B4-BE49-F238E27FC236}">
                      <a16:creationId xmlns:a16="http://schemas.microsoft.com/office/drawing/2014/main" id="{90797358-4343-4380-8AF5-DDA49302B0E5}"/>
                    </a:ext>
                  </a:extLst>
                </p:cNvPr>
                <p:cNvSpPr/>
                <p:nvPr/>
              </p:nvSpPr>
              <p:spPr>
                <a:xfrm>
                  <a:off x="9270023" y="3924265"/>
                  <a:ext cx="45719" cy="4571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  <p:sp>
              <p:nvSpPr>
                <p:cNvPr id="45" name="타원 44">
                  <a:extLst>
                    <a:ext uri="{FF2B5EF4-FFF2-40B4-BE49-F238E27FC236}">
                      <a16:creationId xmlns:a16="http://schemas.microsoft.com/office/drawing/2014/main" id="{91684A48-AE6B-4844-9A70-406AD4E207D7}"/>
                    </a:ext>
                  </a:extLst>
                </p:cNvPr>
                <p:cNvSpPr/>
                <p:nvPr/>
              </p:nvSpPr>
              <p:spPr>
                <a:xfrm>
                  <a:off x="9643879" y="3924265"/>
                  <a:ext cx="45719" cy="45719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vert="horz" wrap="square" lIns="91440" tIns="45720" rIns="91440" bIns="45720" anchor="ctr" anchorCtr="0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FontTx/>
                    <a:buNone/>
                    <a:defRPr/>
                  </a:pPr>
                  <a:endParaRPr kumimoji="0" lang="ko-KR" altLang="en-US" sz="4000" b="0" i="0" u="none" strike="noStrike" kern="0" cap="none" spc="-80" normalizeH="0" baseline="0">
                    <a:ln w="9525"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effectLst>
                      <a:outerShdw blurRad="127000" dist="38100" dir="2700000" algn="tl" rotWithShape="0">
                        <a:prstClr val="black">
                          <a:alpha val="20000"/>
                        </a:prstClr>
                      </a:outerShdw>
                    </a:effectLst>
                    <a:uLnTx/>
                    <a:uFillTx/>
                    <a:latin typeface="포천 오성과 한음 Bold"/>
                    <a:ea typeface="포천 오성과 한음 Bold"/>
                  </a:endParaRPr>
                </a:p>
              </p:txBody>
            </p:sp>
          </p:grpSp>
          <p:grpSp>
            <p:nvGrpSpPr>
              <p:cNvPr id="24" name="그룹 23">
                <a:extLst>
                  <a:ext uri="{FF2B5EF4-FFF2-40B4-BE49-F238E27FC236}">
                    <a16:creationId xmlns:a16="http://schemas.microsoft.com/office/drawing/2014/main" id="{8B3FF202-967C-41E5-8027-39ADAFBCAC5C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623986" y="3140514"/>
                <a:ext cx="968511" cy="914475"/>
                <a:chOff x="3029550" y="5571857"/>
                <a:chExt cx="271741" cy="256580"/>
              </a:xfrm>
              <a:solidFill>
                <a:srgbClr val="57D0BC"/>
              </a:solidFill>
            </p:grpSpPr>
            <p:sp>
              <p:nvSpPr>
                <p:cNvPr id="25" name="Freeform 247">
                  <a:extLst>
                    <a:ext uri="{FF2B5EF4-FFF2-40B4-BE49-F238E27FC236}">
                      <a16:creationId xmlns:a16="http://schemas.microsoft.com/office/drawing/2014/main" id="{0490E32D-996C-434B-9004-D18B351755C9}"/>
                    </a:ext>
                  </a:extLst>
                </p:cNvPr>
                <p:cNvSpPr/>
                <p:nvPr/>
              </p:nvSpPr>
              <p:spPr>
                <a:xfrm>
                  <a:off x="3074973" y="5571857"/>
                  <a:ext cx="30282" cy="60564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24 h 32"/>
                    <a:gd name="T4" fmla="*/ 16 w 16"/>
                    <a:gd name="T5" fmla="*/ 8 h 32"/>
                    <a:gd name="T6" fmla="*/ 8 w 16"/>
                    <a:gd name="T7" fmla="*/ 0 h 32"/>
                    <a:gd name="T8" fmla="*/ 0 w 16"/>
                    <a:gd name="T9" fmla="*/ 8 h 32"/>
                    <a:gd name="T10" fmla="*/ 0 w 16"/>
                    <a:gd name="T11" fmla="*/ 24 h 32"/>
                    <a:gd name="T12" fmla="*/ 8 w 16"/>
                    <a:gd name="T13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2" y="32"/>
                        <a:pt x="16" y="28"/>
                        <a:pt x="16" y="24"/>
                      </a:cubicBezTo>
                      <a:quadBezTo>
                        <a:pt x="16" y="8"/>
                        <a:pt x="16" y="8"/>
                      </a:quadBezTo>
                      <a:cubicBezTo>
                        <a:pt x="16" y="4"/>
                        <a:pt x="12" y="0"/>
                        <a:pt x="8" y="0"/>
                      </a:cubicBezTo>
                      <a:cubicBezTo>
                        <a:pt x="4" y="0"/>
                        <a:pt x="0" y="4"/>
                        <a:pt x="0" y="8"/>
                      </a:cubicBezTo>
                      <a:quadBezTo>
                        <a:pt x="0" y="24"/>
                        <a:pt x="0" y="24"/>
                      </a:quadBezTo>
                      <a:cubicBezTo>
                        <a:pt x="0" y="28"/>
                        <a:pt x="4" y="32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6" name="Freeform 248">
                  <a:extLst>
                    <a:ext uri="{FF2B5EF4-FFF2-40B4-BE49-F238E27FC236}">
                      <a16:creationId xmlns:a16="http://schemas.microsoft.com/office/drawing/2014/main" id="{9F7CAD9A-94BA-44D3-9EB2-747BBBF9570B}"/>
                    </a:ext>
                  </a:extLst>
                </p:cNvPr>
                <p:cNvSpPr/>
                <p:nvPr/>
              </p:nvSpPr>
              <p:spPr>
                <a:xfrm>
                  <a:off x="3225586" y="5571857"/>
                  <a:ext cx="30282" cy="60564"/>
                </a:xfrm>
                <a:custGeom>
                  <a:avLst/>
                  <a:gdLst>
                    <a:gd name="T0" fmla="*/ 8 w 16"/>
                    <a:gd name="T1" fmla="*/ 32 h 32"/>
                    <a:gd name="T2" fmla="*/ 16 w 16"/>
                    <a:gd name="T3" fmla="*/ 24 h 32"/>
                    <a:gd name="T4" fmla="*/ 16 w 16"/>
                    <a:gd name="T5" fmla="*/ 8 h 32"/>
                    <a:gd name="T6" fmla="*/ 8 w 16"/>
                    <a:gd name="T7" fmla="*/ 0 h 32"/>
                    <a:gd name="T8" fmla="*/ 0 w 16"/>
                    <a:gd name="T9" fmla="*/ 8 h 32"/>
                    <a:gd name="T10" fmla="*/ 0 w 16"/>
                    <a:gd name="T11" fmla="*/ 24 h 32"/>
                    <a:gd name="T12" fmla="*/ 8 w 16"/>
                    <a:gd name="T13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" h="32">
                      <a:moveTo>
                        <a:pt x="8" y="32"/>
                      </a:moveTo>
                      <a:cubicBezTo>
                        <a:pt x="12" y="32"/>
                        <a:pt x="16" y="28"/>
                        <a:pt x="16" y="24"/>
                      </a:cubicBezTo>
                      <a:quadBezTo>
                        <a:pt x="16" y="8"/>
                        <a:pt x="16" y="8"/>
                      </a:quadBezTo>
                      <a:cubicBezTo>
                        <a:pt x="16" y="4"/>
                        <a:pt x="12" y="0"/>
                        <a:pt x="8" y="0"/>
                      </a:cubicBezTo>
                      <a:cubicBezTo>
                        <a:pt x="4" y="0"/>
                        <a:pt x="0" y="4"/>
                        <a:pt x="0" y="8"/>
                      </a:cubicBezTo>
                      <a:quadBezTo>
                        <a:pt x="0" y="24"/>
                        <a:pt x="0" y="24"/>
                      </a:quadBezTo>
                      <a:cubicBezTo>
                        <a:pt x="0" y="28"/>
                        <a:pt x="4" y="32"/>
                        <a:pt x="8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7" name="Freeform 249">
                  <a:extLst>
                    <a:ext uri="{FF2B5EF4-FFF2-40B4-BE49-F238E27FC236}">
                      <a16:creationId xmlns:a16="http://schemas.microsoft.com/office/drawing/2014/main" id="{A2BC6418-CDB6-4636-9218-35C9AD2B1D98}"/>
                    </a:ext>
                  </a:extLst>
                </p:cNvPr>
                <p:cNvSpPr>
                  <a:spLocks noEditPoints="1"/>
                </p:cNvSpPr>
                <p:nvPr/>
              </p:nvSpPr>
              <p:spPr>
                <a:xfrm>
                  <a:off x="3029550" y="5586978"/>
                  <a:ext cx="271741" cy="241459"/>
                </a:xfrm>
                <a:custGeom>
                  <a:avLst/>
                  <a:gdLst>
                    <a:gd name="T0" fmla="*/ 136 w 144"/>
                    <a:gd name="T1" fmla="*/ 0 h 128"/>
                    <a:gd name="T2" fmla="*/ 128 w 144"/>
                    <a:gd name="T3" fmla="*/ 0 h 128"/>
                    <a:gd name="T4" fmla="*/ 128 w 144"/>
                    <a:gd name="T5" fmla="*/ 16 h 128"/>
                    <a:gd name="T6" fmla="*/ 112 w 144"/>
                    <a:gd name="T7" fmla="*/ 32 h 128"/>
                    <a:gd name="T8" fmla="*/ 96 w 144"/>
                    <a:gd name="T9" fmla="*/ 16 h 128"/>
                    <a:gd name="T10" fmla="*/ 96 w 144"/>
                    <a:gd name="T11" fmla="*/ 0 h 128"/>
                    <a:gd name="T12" fmla="*/ 48 w 144"/>
                    <a:gd name="T13" fmla="*/ 0 h 128"/>
                    <a:gd name="T14" fmla="*/ 48 w 144"/>
                    <a:gd name="T15" fmla="*/ 16 h 128"/>
                    <a:gd name="T16" fmla="*/ 32 w 144"/>
                    <a:gd name="T17" fmla="*/ 32 h 128"/>
                    <a:gd name="T18" fmla="*/ 16 w 144"/>
                    <a:gd name="T19" fmla="*/ 16 h 128"/>
                    <a:gd name="T20" fmla="*/ 16 w 144"/>
                    <a:gd name="T21" fmla="*/ 0 h 128"/>
                    <a:gd name="T22" fmla="*/ 8 w 144"/>
                    <a:gd name="T23" fmla="*/ 0 h 128"/>
                    <a:gd name="T24" fmla="*/ 0 w 144"/>
                    <a:gd name="T25" fmla="*/ 8 h 128"/>
                    <a:gd name="T26" fmla="*/ 0 w 144"/>
                    <a:gd name="T27" fmla="*/ 120 h 128"/>
                    <a:gd name="T28" fmla="*/ 8 w 144"/>
                    <a:gd name="T29" fmla="*/ 128 h 128"/>
                    <a:gd name="T30" fmla="*/ 136 w 144"/>
                    <a:gd name="T31" fmla="*/ 128 h 128"/>
                    <a:gd name="T32" fmla="*/ 144 w 144"/>
                    <a:gd name="T33" fmla="*/ 120 h 128"/>
                    <a:gd name="T34" fmla="*/ 144 w 144"/>
                    <a:gd name="T35" fmla="*/ 8 h 128"/>
                    <a:gd name="T36" fmla="*/ 136 w 144"/>
                    <a:gd name="T37" fmla="*/ 0 h 128"/>
                    <a:gd name="T38" fmla="*/ 136 w 144"/>
                    <a:gd name="T39" fmla="*/ 112 h 128"/>
                    <a:gd name="T40" fmla="*/ 128 w 144"/>
                    <a:gd name="T41" fmla="*/ 120 h 128"/>
                    <a:gd name="T42" fmla="*/ 16 w 144"/>
                    <a:gd name="T43" fmla="*/ 120 h 128"/>
                    <a:gd name="T44" fmla="*/ 8 w 144"/>
                    <a:gd name="T45" fmla="*/ 112 h 128"/>
                    <a:gd name="T46" fmla="*/ 8 w 144"/>
                    <a:gd name="T47" fmla="*/ 48 h 128"/>
                    <a:gd name="T48" fmla="*/ 16 w 144"/>
                    <a:gd name="T49" fmla="*/ 40 h 128"/>
                    <a:gd name="T50" fmla="*/ 128 w 144"/>
                    <a:gd name="T51" fmla="*/ 40 h 128"/>
                    <a:gd name="T52" fmla="*/ 136 w 144"/>
                    <a:gd name="T53" fmla="*/ 48 h 128"/>
                    <a:gd name="T54" fmla="*/ 136 w 144"/>
                    <a:gd name="T55" fmla="*/ 11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44" h="128">
                      <a:moveTo>
                        <a:pt x="136" y="0"/>
                      </a:moveTo>
                      <a:quadBezTo>
                        <a:pt x="128" y="0"/>
                        <a:pt x="128" y="0"/>
                      </a:quadBezTo>
                      <a:quadBezTo>
                        <a:pt x="128" y="16"/>
                        <a:pt x="128" y="16"/>
                      </a:quadBezTo>
                      <a:cubicBezTo>
                        <a:pt x="128" y="25"/>
                        <a:pt x="121" y="32"/>
                        <a:pt x="112" y="32"/>
                      </a:cubicBezTo>
                      <a:cubicBezTo>
                        <a:pt x="103" y="32"/>
                        <a:pt x="96" y="25"/>
                        <a:pt x="96" y="16"/>
                      </a:cubicBezTo>
                      <a:quadBezTo>
                        <a:pt x="96" y="0"/>
                        <a:pt x="96" y="0"/>
                      </a:quadBezTo>
                      <a:quadBezTo>
                        <a:pt x="48" y="0"/>
                        <a:pt x="48" y="0"/>
                      </a:quadBezTo>
                      <a:quadBezTo>
                        <a:pt x="48" y="16"/>
                        <a:pt x="48" y="16"/>
                      </a:quadBezTo>
                      <a:cubicBezTo>
                        <a:pt x="48" y="25"/>
                        <a:pt x="41" y="32"/>
                        <a:pt x="32" y="32"/>
                      </a:cubicBezTo>
                      <a:cubicBezTo>
                        <a:pt x="23" y="32"/>
                        <a:pt x="16" y="25"/>
                        <a:pt x="16" y="16"/>
                      </a:cubicBezTo>
                      <a:quadBezTo>
                        <a:pt x="16" y="0"/>
                        <a:pt x="16" y="0"/>
                      </a:quadBezTo>
                      <a:quadBezTo>
                        <a:pt x="8" y="0"/>
                        <a:pt x="8" y="0"/>
                      </a:quadBezTo>
                      <a:cubicBezTo>
                        <a:pt x="4" y="0"/>
                        <a:pt x="0" y="4"/>
                        <a:pt x="0" y="8"/>
                      </a:cubicBezTo>
                      <a:quadBezTo>
                        <a:pt x="0" y="120"/>
                        <a:pt x="0" y="120"/>
                      </a:quadBezTo>
                      <a:cubicBezTo>
                        <a:pt x="0" y="124"/>
                        <a:pt x="4" y="128"/>
                        <a:pt x="8" y="128"/>
                      </a:cubicBezTo>
                      <a:quadBezTo>
                        <a:pt x="136" y="128"/>
                        <a:pt x="136" y="128"/>
                      </a:quadBezTo>
                      <a:cubicBezTo>
                        <a:pt x="140" y="128"/>
                        <a:pt x="144" y="124"/>
                        <a:pt x="144" y="120"/>
                      </a:cubicBezTo>
                      <a:quadBezTo>
                        <a:pt x="144" y="8"/>
                        <a:pt x="144" y="8"/>
                      </a:quadBezTo>
                      <a:cubicBezTo>
                        <a:pt x="144" y="4"/>
                        <a:pt x="140" y="0"/>
                        <a:pt x="136" y="0"/>
                      </a:cubicBezTo>
                      <a:close/>
                      <a:moveTo>
                        <a:pt x="136" y="112"/>
                      </a:moveTo>
                      <a:cubicBezTo>
                        <a:pt x="136" y="116"/>
                        <a:pt x="132" y="120"/>
                        <a:pt x="128" y="120"/>
                      </a:cubicBezTo>
                      <a:quadBezTo>
                        <a:pt x="16" y="120"/>
                        <a:pt x="16" y="120"/>
                      </a:quadBezTo>
                      <a:cubicBezTo>
                        <a:pt x="12" y="120"/>
                        <a:pt x="8" y="116"/>
                        <a:pt x="8" y="112"/>
                      </a:cubicBezTo>
                      <a:quadBezTo>
                        <a:pt x="8" y="48"/>
                        <a:pt x="8" y="48"/>
                      </a:quadBezTo>
                      <a:cubicBezTo>
                        <a:pt x="8" y="44"/>
                        <a:pt x="12" y="40"/>
                        <a:pt x="16" y="40"/>
                      </a:cubicBezTo>
                      <a:quadBezTo>
                        <a:pt x="128" y="40"/>
                        <a:pt x="128" y="40"/>
                      </a:quadBezTo>
                      <a:cubicBezTo>
                        <a:pt x="132" y="40"/>
                        <a:pt x="136" y="44"/>
                        <a:pt x="136" y="48"/>
                      </a:cubicBezTo>
                      <a:lnTo>
                        <a:pt x="136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8" name="Rectangle 250">
                  <a:extLst>
                    <a:ext uri="{FF2B5EF4-FFF2-40B4-BE49-F238E27FC236}">
                      <a16:creationId xmlns:a16="http://schemas.microsoft.com/office/drawing/2014/main" id="{9AA4F6C5-854C-4799-A433-F5A294649287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059832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9" name="Rectangle 251">
                  <a:extLst>
                    <a:ext uri="{FF2B5EF4-FFF2-40B4-BE49-F238E27FC236}">
                      <a16:creationId xmlns:a16="http://schemas.microsoft.com/office/drawing/2014/main" id="{A54FA135-5EEB-4E02-9C6E-2FEDE40D44E7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05255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0" name="Rectangle 252">
                  <a:extLst>
                    <a:ext uri="{FF2B5EF4-FFF2-40B4-BE49-F238E27FC236}">
                      <a16:creationId xmlns:a16="http://schemas.microsoft.com/office/drawing/2014/main" id="{0BD23D98-75D0-4592-9F5D-9A19E4A32715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50678" y="5677047"/>
                  <a:ext cx="29485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1" name="Rectangle 253">
                  <a:extLst>
                    <a:ext uri="{FF2B5EF4-FFF2-40B4-BE49-F238E27FC236}">
                      <a16:creationId xmlns:a16="http://schemas.microsoft.com/office/drawing/2014/main" id="{6CC347CB-620E-4C8B-8B9E-CE2844BCC53C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95304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2" name="Rectangle 254">
                  <a:extLst>
                    <a:ext uri="{FF2B5EF4-FFF2-40B4-BE49-F238E27FC236}">
                      <a16:creationId xmlns:a16="http://schemas.microsoft.com/office/drawing/2014/main" id="{2E05A0EA-8D58-4FFD-819D-A1D19F5E0384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240727" y="5677047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3" name="Rectangle 255">
                  <a:extLst>
                    <a:ext uri="{FF2B5EF4-FFF2-40B4-BE49-F238E27FC236}">
                      <a16:creationId xmlns:a16="http://schemas.microsoft.com/office/drawing/2014/main" id="{C7AC2CDB-D843-4153-A65A-6027FABED710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059832" y="5722470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4" name="Rectangle 256">
                  <a:extLst>
                    <a:ext uri="{FF2B5EF4-FFF2-40B4-BE49-F238E27FC236}">
                      <a16:creationId xmlns:a16="http://schemas.microsoft.com/office/drawing/2014/main" id="{2C7F8D27-C177-4DC5-B8B3-4C815A51A746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05255" y="5722470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5" name="Rectangle 257">
                  <a:extLst>
                    <a:ext uri="{FF2B5EF4-FFF2-40B4-BE49-F238E27FC236}">
                      <a16:creationId xmlns:a16="http://schemas.microsoft.com/office/drawing/2014/main" id="{BBF1438B-35BE-41B9-BB10-CA9E03C9D17E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50678" y="5722470"/>
                  <a:ext cx="29485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6" name="Rectangle 258">
                  <a:extLst>
                    <a:ext uri="{FF2B5EF4-FFF2-40B4-BE49-F238E27FC236}">
                      <a16:creationId xmlns:a16="http://schemas.microsoft.com/office/drawing/2014/main" id="{E343B17D-9BB4-4483-9CF1-ACDBC8A7BBAB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240727" y="5722470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7" name="Rectangle 259">
                  <a:extLst>
                    <a:ext uri="{FF2B5EF4-FFF2-40B4-BE49-F238E27FC236}">
                      <a16:creationId xmlns:a16="http://schemas.microsoft.com/office/drawing/2014/main" id="{CD8EB0C8-3645-4347-911D-8183F5570B62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059832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8" name="Rectangle 260">
                  <a:extLst>
                    <a:ext uri="{FF2B5EF4-FFF2-40B4-BE49-F238E27FC236}">
                      <a16:creationId xmlns:a16="http://schemas.microsoft.com/office/drawing/2014/main" id="{0D29FE35-3C37-44EF-BED9-8AE589EFB1D2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05255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Rectangle 261">
                  <a:extLst>
                    <a:ext uri="{FF2B5EF4-FFF2-40B4-BE49-F238E27FC236}">
                      <a16:creationId xmlns:a16="http://schemas.microsoft.com/office/drawing/2014/main" id="{80C252D5-8D6F-4F59-B968-F72D4C722F41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50678" y="5767893"/>
                  <a:ext cx="29485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0" name="Rectangle 262">
                  <a:extLst>
                    <a:ext uri="{FF2B5EF4-FFF2-40B4-BE49-F238E27FC236}">
                      <a16:creationId xmlns:a16="http://schemas.microsoft.com/office/drawing/2014/main" id="{47355E2A-0E4D-4919-BA52-C34EA793AAB6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195304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1" name="Rectangle 263">
                  <a:extLst>
                    <a:ext uri="{FF2B5EF4-FFF2-40B4-BE49-F238E27FC236}">
                      <a16:creationId xmlns:a16="http://schemas.microsoft.com/office/drawing/2014/main" id="{3BFD8066-36ED-4510-AA0E-EA55E0E8C19B}"/>
                    </a:ext>
                  </a:extLst>
                </p:cNvPr>
                <p:cNvSpPr>
                  <a:spLocks noChangeArrowheads="1"/>
                </p:cNvSpPr>
                <p:nvPr/>
              </p:nvSpPr>
              <p:spPr>
                <a:xfrm>
                  <a:off x="3240727" y="5767893"/>
                  <a:ext cx="30282" cy="30282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anchor="t" anchorCtr="0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FontTx/>
                    <a:buNone/>
                    <a:defRPr/>
                  </a:pPr>
                  <a:endParaRPr kumimoji="0" lang="ko-KR" altLang="en-US" sz="1800" b="0" i="0" u="none" strike="noStrike" kern="0" cap="none" spc="0" normalizeH="0" baseline="0"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7381194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 </a:t>
            </a:r>
            <a:r>
              <a:rPr lang="ko-KR" altLang="en-US" sz="3600" dirty="0" err="1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퇴소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7" name="차트 6">
            <a:extLst>
              <a:ext uri="{FF2B5EF4-FFF2-40B4-BE49-F238E27FC236}">
                <a16:creationId xmlns:a16="http://schemas.microsoft.com/office/drawing/2014/main" id="{5E0BDE2E-AAA7-4E93-ACD3-CA4C99A525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0653649"/>
              </p:ext>
            </p:extLst>
          </p:nvPr>
        </p:nvGraphicFramePr>
        <p:xfrm>
          <a:off x="503548" y="1399437"/>
          <a:ext cx="8136904" cy="5200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425DF42F-EC7A-48DE-8DE3-4C16D678873F}"/>
              </a:ext>
            </a:extLst>
          </p:cNvPr>
          <p:cNvSpPr txBox="1"/>
          <p:nvPr/>
        </p:nvSpPr>
        <p:spPr>
          <a:xfrm>
            <a:off x="1547664" y="2719953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49%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4DA2AF5-DD1F-4FA0-B2D7-70F353E6FE3A}"/>
              </a:ext>
            </a:extLst>
          </p:cNvPr>
          <p:cNvSpPr txBox="1"/>
          <p:nvPr/>
        </p:nvSpPr>
        <p:spPr>
          <a:xfrm>
            <a:off x="2699792" y="436510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21%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E4BD926-4B84-46C9-A323-F57C6BDBA32B}"/>
              </a:ext>
            </a:extLst>
          </p:cNvPr>
          <p:cNvSpPr txBox="1"/>
          <p:nvPr/>
        </p:nvSpPr>
        <p:spPr>
          <a:xfrm>
            <a:off x="3878046" y="4437112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20%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76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 uiExpand="1">
        <p:bldSub>
          <a:bldChart bld="series"/>
        </p:bldSub>
      </p:bldGraphic>
      <p:bldP spid="10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755576" y="1555410"/>
            <a:ext cx="7935186" cy="374718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제 인생에 이런 일이 없을 줄 알았는데 삶의 위기와 불안을 느낄 때 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1366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이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 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있음으로 너무 감사했습니다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안락하게 잘 쉬다 갑니다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잘 있다 갑니다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따뜻한 </a:t>
            </a:r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위로과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격려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다들 너무 감사합니다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1366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가족들에게 감사합니다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정신적 폭력이 시달리는 것을 아직도 가정사라고 알고 있는 여성분들 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   한번쯤 이 기관을 이용하셨으면 좋겠습니다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아픈 마음을 누구에게도 얘기하지 못할 때 이런 곳이 있어 마음에 안정을 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  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취하는데 너무나 큰 도움이 되었습니다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선생님들 너무 감사하고 고맙습니다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4168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긴급피난처를 퇴소하며</a:t>
            </a:r>
            <a:r>
              <a:rPr lang="en-US" altLang="ko-KR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…</a:t>
            </a:r>
            <a:endParaRPr lang="ko-KR" altLang="en-US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087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</a:t>
            </a:r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연도별 현장상담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차트 12">
            <a:extLst>
              <a:ext uri="{FF2B5EF4-FFF2-40B4-BE49-F238E27FC236}">
                <a16:creationId xmlns:a16="http://schemas.microsoft.com/office/drawing/2014/main" id="{0834E98F-23FA-4238-A1DB-A17F1E0368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86207432"/>
              </p:ext>
            </p:extLst>
          </p:nvPr>
        </p:nvGraphicFramePr>
        <p:xfrm>
          <a:off x="539552" y="1743691"/>
          <a:ext cx="8064896" cy="4781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10534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Sub>
          <a:bldChart bld="series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현장상담 내용별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49D6E96E-5F2D-4C80-8232-559ACC2D2E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9280218"/>
              </p:ext>
            </p:extLst>
          </p:nvPr>
        </p:nvGraphicFramePr>
        <p:xfrm>
          <a:off x="539552" y="1743691"/>
          <a:ext cx="8064896" cy="4781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D0131A4-0636-4562-9FFE-2FD955244692}"/>
              </a:ext>
            </a:extLst>
          </p:cNvPr>
          <p:cNvSpPr txBox="1"/>
          <p:nvPr/>
        </p:nvSpPr>
        <p:spPr>
          <a:xfrm>
            <a:off x="1907704" y="3933056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83%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32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60FD7B-6CC0-4F76-89C9-BC21248E5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E05648B-A466-452F-AD27-36330F000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E514C0-D271-4CA0-9633-448E8EDF69A6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6B50F-6377-4878-B013-00517C1D74C8}"/>
              </a:ext>
            </a:extLst>
          </p:cNvPr>
          <p:cNvSpPr txBox="1"/>
          <p:nvPr/>
        </p:nvSpPr>
        <p:spPr>
          <a:xfrm>
            <a:off x="467544" y="548680"/>
            <a:ext cx="4185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현장상담 조치 현황</a:t>
            </a:r>
            <a:endParaRPr lang="en-US" altLang="ko-KR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차트 8">
            <a:extLst>
              <a:ext uri="{FF2B5EF4-FFF2-40B4-BE49-F238E27FC236}">
                <a16:creationId xmlns:a16="http://schemas.microsoft.com/office/drawing/2014/main" id="{49D6E96E-5F2D-4C80-8232-559ACC2D2E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0651205"/>
              </p:ext>
            </p:extLst>
          </p:nvPr>
        </p:nvGraphicFramePr>
        <p:xfrm>
          <a:off x="539552" y="1743691"/>
          <a:ext cx="8064896" cy="4781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AAAC627-46E2-46E7-984C-601FAABD1180}"/>
              </a:ext>
            </a:extLst>
          </p:cNvPr>
          <p:cNvSpPr txBox="1"/>
          <p:nvPr/>
        </p:nvSpPr>
        <p:spPr>
          <a:xfrm>
            <a:off x="2387046" y="4072058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FFFF00"/>
                </a:solidFill>
              </a:rPr>
              <a:t>29%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588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>
              <a:defRPr/>
            </a:pPr>
            <a:r>
              <a:rPr lang="en-US" altLang="ko-KR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/>
              <a:ea typeface="HY헤드라인M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8213" y="548680"/>
            <a:ext cx="7264107" cy="5733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200">
                <a:solidFill>
                  <a:srgbClr val="339933"/>
                </a:solidFill>
                <a:latin typeface="HY헤드라인M"/>
                <a:ea typeface="HY헤드라인M"/>
              </a:rPr>
              <a:t>스토킹 피해자 치료회복 프로그램 현황</a:t>
            </a: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1813778552"/>
              </p:ext>
            </p:extLst>
          </p:nvPr>
        </p:nvGraphicFramePr>
        <p:xfrm>
          <a:off x="467544" y="1628801"/>
          <a:ext cx="8208912" cy="50272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Chart bld="series"/>
        </p:bldSub>
      </p:bldGraphic>
      <p:bldGraphic spid="6" grpId="1" uiExpand="1">
        <p:bldSub>
          <a:bldChart bld="series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en-US" altLang="ko-KR" sz="1050" b="1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2024</a:t>
            </a:r>
            <a:r>
              <a:rPr lang="ko-KR" altLang="en-US" sz="1050" b="1" cap="none" spc="5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/>
                <a:ea typeface="HY헤드라인M"/>
              </a:rPr>
              <a:t>년 사업보고</a:t>
            </a:r>
            <a:endParaRPr lang="en-US" altLang="ko-KR" sz="1050" b="1" cap="none" spc="5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/>
              <a:ea typeface="HY헤드라인M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7044" y="1525905"/>
            <a:ext cx="5618521" cy="39395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marL="342900" indent="-342900">
              <a:lnSpc>
                <a:spcPct val="150000"/>
              </a:lnSpc>
              <a:buFont typeface="Wingdings"/>
              <a:buChar char="Ø"/>
              <a:defRPr/>
            </a:pP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사업명 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스토킹 피해자 긴급주거지원</a:t>
            </a:r>
          </a:p>
          <a:p>
            <a:pPr marL="342900" indent="-342900">
              <a:lnSpc>
                <a:spcPct val="150000"/>
              </a:lnSpc>
              <a:buFont typeface="Wingdings"/>
              <a:buChar char="Ø"/>
              <a:defRPr/>
            </a:pP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시   행 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en-US" altLang="ko-KR" sz="2400" b="1">
                <a:latin typeface="+mj-lt"/>
              </a:rPr>
              <a:t>2024</a:t>
            </a:r>
            <a:r>
              <a:rPr lang="ko-KR" altLang="en-US" sz="2400" b="1">
                <a:latin typeface="+mj-lt"/>
              </a:rPr>
              <a:t>년 </a:t>
            </a:r>
            <a:r>
              <a:rPr lang="en-US" altLang="ko-KR" sz="2400" b="1">
                <a:latin typeface="+mj-lt"/>
              </a:rPr>
              <a:t>8</a:t>
            </a:r>
            <a:r>
              <a:rPr lang="ko-KR" altLang="en-US" sz="2400" b="1">
                <a:latin typeface="+mj-lt"/>
              </a:rPr>
              <a:t>월 선정</a:t>
            </a:r>
          </a:p>
          <a:p>
            <a:pPr marL="342900" indent="-342900">
              <a:lnSpc>
                <a:spcPct val="150000"/>
              </a:lnSpc>
              <a:buFont typeface="Wingdings"/>
              <a:buChar char="Ø"/>
              <a:defRPr/>
            </a:pP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지원내용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주거지원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프로그램 지원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의료지원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: </a:t>
            </a:r>
            <a:r>
              <a:rPr lang="ko-KR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법률 및 수사 동행지원</a:t>
            </a:r>
            <a:r>
              <a:rPr lang="en-US" altLang="ko-KR" sz="24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 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7544" y="548680"/>
            <a:ext cx="597707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>
                <a:solidFill>
                  <a:srgbClr val="339933"/>
                </a:solidFill>
                <a:latin typeface="HY헤드라인M"/>
                <a:ea typeface="HY헤드라인M"/>
              </a:rPr>
              <a:t>스토킹 피해자 긴급주거지원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709404" y="1529477"/>
            <a:ext cx="7725192" cy="391331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내부교육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내부전달교육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5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법정의무교육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11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안전교육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3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기타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14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외부교육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사회복지법인 </a:t>
            </a:r>
            <a:r>
              <a:rPr lang="ko-KR" alt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전주가톡릭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종사자 보수교육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8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/ 12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14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한국여성인권진흥원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종사자 보수교육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en-US" altLang="ko-KR" sz="2200" b="1" dirty="0">
                <a:latin typeface="+mj-lt"/>
              </a:rPr>
              <a:t>30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/ 93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rgbClr val="339933"/>
                </a:solidFill>
              </a:rPr>
              <a:t>교육</a:t>
            </a:r>
            <a:endParaRPr lang="ko-KR" altLang="en-US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69483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755576" y="1570953"/>
            <a:ext cx="7489551" cy="354500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latin typeface="+mj-lt"/>
              </a:rPr>
              <a:t>내부 슈퍼비전 </a:t>
            </a:r>
            <a:r>
              <a:rPr lang="en-US" altLang="ko-KR" sz="2400" b="1" dirty="0">
                <a:latin typeface="+mj-lt"/>
              </a:rPr>
              <a:t>: 51</a:t>
            </a:r>
            <a:r>
              <a:rPr lang="ko-KR" altLang="en-US" sz="2400" b="1" dirty="0">
                <a:latin typeface="+mj-lt"/>
              </a:rPr>
              <a:t>회 시행</a:t>
            </a:r>
            <a:endParaRPr lang="en-US" altLang="ko-KR" sz="2400" b="1" dirty="0"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동료 슈퍼비전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en-US" altLang="ko-KR" sz="2200" b="1" dirty="0">
                <a:latin typeface="+mj-lt"/>
              </a:rPr>
              <a:t>37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건 시행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- 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센터장 슈퍼비전 </a:t>
            </a: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en-US" altLang="ko-KR" sz="2200" b="1" dirty="0">
                <a:latin typeface="+mj-lt"/>
              </a:rPr>
              <a:t>14</a:t>
            </a:r>
            <a:r>
              <a:rPr lang="ko-KR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시행</a:t>
            </a:r>
            <a:endParaRPr lang="en-US" altLang="ko-KR" sz="22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외부 슈퍼비전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4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 시행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내부 사례회의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내부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외부전문가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4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회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rgbClr val="339933"/>
                </a:solidFill>
              </a:rPr>
              <a:t>슈퍼비전</a:t>
            </a:r>
            <a:endParaRPr lang="ko-KR" altLang="en-US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74012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758749" y="1455167"/>
            <a:ext cx="6069290" cy="36219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2024.05.14 / 05.28 16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상담자의 대리외상과 자기 돌봄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2024.11.27 / 12.04 / 12.12  18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감정 코칭 대화법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5707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종사자 소진방지 프로그램</a:t>
            </a:r>
          </a:p>
        </p:txBody>
      </p:sp>
    </p:spTree>
    <p:extLst>
      <p:ext uri="{BB962C8B-B14F-4D97-AF65-F5344CB8AC3E}">
        <p14:creationId xmlns:p14="http://schemas.microsoft.com/office/powerpoint/2010/main" val="29260035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671579" y="1844824"/>
            <a:ext cx="6189515" cy="269862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2024.06.17(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월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</a:t>
            </a:r>
            <a:r>
              <a:rPr lang="en-US" altLang="ko-KR" sz="2400" b="1" dirty="0">
                <a:latin typeface="+mj-lt"/>
              </a:rPr>
              <a:t>8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차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2024.16.19(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수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</a:t>
            </a:r>
            <a:r>
              <a:rPr lang="en-US" altLang="ko-KR" sz="2400" b="1" dirty="0">
                <a:latin typeface="+mj-lt"/>
              </a:rPr>
              <a:t>8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블루베리 수확체험 및 </a:t>
            </a:r>
            <a:r>
              <a:rPr lang="ko-KR" altLang="en-US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강천산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탐방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5707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종사자 사기진작 프로그램</a:t>
            </a:r>
          </a:p>
        </p:txBody>
      </p:sp>
    </p:spTree>
    <p:extLst>
      <p:ext uri="{BB962C8B-B14F-4D97-AF65-F5344CB8AC3E}">
        <p14:creationId xmlns:p14="http://schemas.microsoft.com/office/powerpoint/2010/main" val="26982239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495757" y="1639074"/>
            <a:ext cx="8324715" cy="36681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기 간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2024.03.01. ~ 2024.11.30.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 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전북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4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 지역 경찰서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: 26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지구대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·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파출소를 방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문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피해자 지원 관련 공조 체계 논의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참 석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전라북도경찰청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각 지역 경찰서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상담소 시설 등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539552" y="544717"/>
            <a:ext cx="4493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찾아가는 경찰간담회</a:t>
            </a:r>
          </a:p>
        </p:txBody>
      </p:sp>
    </p:spTree>
    <p:extLst>
      <p:ext uri="{BB962C8B-B14F-4D97-AF65-F5344CB8AC3E}">
        <p14:creationId xmlns:p14="http://schemas.microsoft.com/office/powerpoint/2010/main" val="8053182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495757" y="2008406"/>
            <a:ext cx="8186857" cy="292945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일  자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2024.12.06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 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감사장 전달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기관소개 및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2024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년 사업보고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참 석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전북특별자치도청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전북경찰청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각 지역 경찰서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, </a:t>
            </a: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 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상담소 시설 등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539552" y="544717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 err="1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파드너스데이</a:t>
            </a:r>
            <a:endParaRPr lang="ko-KR" altLang="en-US" sz="3600" dirty="0">
              <a:solidFill>
                <a:srgbClr val="3399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38167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EF9C0D-91DD-408D-9A0B-E195F944A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433B18-FD2B-4F25-8298-62B057D09F4C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5C9218-6A6A-4C14-98BA-3B60EAC71A06}"/>
              </a:ext>
            </a:extLst>
          </p:cNvPr>
          <p:cNvSpPr txBox="1"/>
          <p:nvPr/>
        </p:nvSpPr>
        <p:spPr>
          <a:xfrm>
            <a:off x="467544" y="548680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홍 보 사 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B9C68-A1E0-4744-9556-3580C17BF302}"/>
              </a:ext>
            </a:extLst>
          </p:cNvPr>
          <p:cNvSpPr txBox="1"/>
          <p:nvPr/>
        </p:nvSpPr>
        <p:spPr>
          <a:xfrm>
            <a:off x="806946" y="340845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홍보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D8237D-31FC-4E4C-A841-1F14AD7DCEB1}"/>
              </a:ext>
            </a:extLst>
          </p:cNvPr>
          <p:cNvSpPr txBox="1"/>
          <p:nvPr/>
        </p:nvSpPr>
        <p:spPr>
          <a:xfrm>
            <a:off x="3491880" y="2274295"/>
            <a:ext cx="2787943" cy="29146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지역사회홍보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폭력예방 캠페인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젠더 문화 축제 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홍보물 제작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77248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지역사회 홍보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A577F84-FE66-4DC1-A5DB-2A22637BE5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4615513"/>
              </p:ext>
            </p:extLst>
          </p:nvPr>
        </p:nvGraphicFramePr>
        <p:xfrm>
          <a:off x="680134" y="1743690"/>
          <a:ext cx="7783732" cy="355751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68284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4719763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1395685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5082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내  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실 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5082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사이버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전주시청 외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100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 기관 홈페이지 기관 안내 게시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256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5082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생활정보지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전주 교차로 지면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191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5082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>
                          <a:solidFill>
                            <a:schemeClr val="tx1"/>
                          </a:solidFill>
                        </a:rPr>
                        <a:t>숲정이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 지면홍보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월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~ 12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월 매달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회 지면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11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75213584"/>
                  </a:ext>
                </a:extLst>
              </a:tr>
              <a:tr h="5082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전광판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전북도청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전북중앙신문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2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곳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5082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일간지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기관 행사 및 내용 신문 기사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24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76831476"/>
                  </a:ext>
                </a:extLst>
              </a:tr>
              <a:tr h="5082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현수막 홍보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명절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회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상담소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시설이 없는 </a:t>
                      </a:r>
                      <a:r>
                        <a:rPr lang="en-US" altLang="ko-KR" sz="1400" b="1" dirty="0">
                          <a:solidFill>
                            <a:schemeClr val="tx1"/>
                          </a:solidFill>
                        </a:rPr>
                        <a:t>8</a:t>
                      </a:r>
                      <a:r>
                        <a:rPr lang="ko-KR" altLang="en-US" sz="1400" b="1" dirty="0">
                          <a:solidFill>
                            <a:schemeClr val="tx1"/>
                          </a:solidFill>
                        </a:rPr>
                        <a:t>개군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rgbClr val="FF3300"/>
                          </a:solidFill>
                        </a:rPr>
                        <a:t>10</a:t>
                      </a:r>
                      <a:r>
                        <a:rPr lang="ko-KR" altLang="en-US" sz="1400" b="1" dirty="0">
                          <a:solidFill>
                            <a:srgbClr val="FF3300"/>
                          </a:solidFill>
                        </a:rPr>
                        <a:t>회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25539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98721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4647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폭력예방 연합 캠페인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51551F0E-0D63-4AC9-9811-5949ACA3C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769267"/>
              </p:ext>
            </p:extLst>
          </p:nvPr>
        </p:nvGraphicFramePr>
        <p:xfrm>
          <a:off x="769164" y="1835422"/>
          <a:ext cx="7629534" cy="344512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62676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2314530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일자 및 장소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대 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신학기 성폭력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24.03.20(</a:t>
                      </a:r>
                      <a:r>
                        <a:rPr lang="ko-KR" altLang="en-US" sz="1400" b="1" dirty="0"/>
                        <a:t>수</a:t>
                      </a:r>
                      <a:r>
                        <a:rPr lang="en-US" altLang="ko-KR" sz="1400" b="1" dirty="0"/>
                        <a:t>)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한국방송통신 대학교 및 중앙시장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교직원</a:t>
                      </a:r>
                      <a:r>
                        <a:rPr lang="en-US" altLang="ko-KR" sz="1400" b="1" dirty="0"/>
                        <a:t>,</a:t>
                      </a:r>
                    </a:p>
                    <a:p>
                      <a:pPr algn="ctr" latinLnBrk="1"/>
                      <a:r>
                        <a:rPr lang="ko-KR" altLang="en-US" sz="1400" b="1" dirty="0"/>
                        <a:t>시장 상인 및 주민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가정의 달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24.05.17(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전주 </a:t>
                      </a:r>
                      <a:r>
                        <a:rPr lang="ko-KR" altLang="en-US" sz="1400" b="1" dirty="0" err="1"/>
                        <a:t>풍남문</a:t>
                      </a:r>
                      <a:r>
                        <a:rPr lang="ko-KR" altLang="en-US" sz="1400" b="1" dirty="0"/>
                        <a:t> 광장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도민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관광객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73525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err="1"/>
                        <a:t>디저털</a:t>
                      </a:r>
                      <a:r>
                        <a:rPr lang="ko-KR" altLang="en-US" sz="1400" b="1" dirty="0"/>
                        <a:t> 성범죄 예방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24.10.25(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전북대학교 </a:t>
                      </a:r>
                      <a:r>
                        <a:rPr lang="ko-KR" altLang="en-US" sz="1400" b="1" dirty="0" err="1"/>
                        <a:t>구정문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이용객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여성폭력 추방주간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24.11.26(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전주 한옥마을 일원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도민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관광객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81179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71240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ko-KR" altLang="en-US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개군 함께하는 여성폭력 예방 캠페인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FBE09A1D-2CAB-4805-B116-F76F90A11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252383"/>
              </p:ext>
            </p:extLst>
          </p:nvPr>
        </p:nvGraphicFramePr>
        <p:xfrm>
          <a:off x="755576" y="1732555"/>
          <a:ext cx="7632848" cy="356865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101357719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지 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일 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장 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실 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임실군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24.03.26(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임실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진안군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24.04.19(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진안 고원시장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순창군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24.05.21(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순창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</a:t>
                      </a:r>
                      <a:r>
                        <a:rPr lang="en-US" altLang="ko-KR" sz="1400" b="1" dirty="0"/>
                        <a:t> 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장수군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24.06.20(</a:t>
                      </a:r>
                      <a:r>
                        <a:rPr lang="ko-KR" altLang="en-US" sz="1400" b="1" dirty="0"/>
                        <a:t>목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장수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고창군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24.09.03(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고창 전통시장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82510685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부안군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24.09.13(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부안 상설시장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3901084"/>
                  </a:ext>
                </a:extLst>
              </a:tr>
              <a:tr h="39896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무주군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24.10.29(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무주 공용버스터미널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97627271"/>
                  </a:ext>
                </a:extLst>
              </a:tr>
              <a:tr h="3769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완주군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24.11.15(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완주 삼례공용버스터미널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군민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9827214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D9CEC3C6-5225-4178-A29A-C0D62C325F81}"/>
              </a:ext>
            </a:extLst>
          </p:cNvPr>
          <p:cNvSpPr txBox="1"/>
          <p:nvPr/>
        </p:nvSpPr>
        <p:spPr>
          <a:xfrm>
            <a:off x="323528" y="5589240"/>
            <a:ext cx="8523487" cy="8697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내 용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: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가정폭력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성폭력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성매매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교제폭력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스토킹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디지털성범죄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예방 캠페인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참석기관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: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전라북도경찰청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각 지역 경찰서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각 지역 상담센터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131670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1074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대학가 </a:t>
            </a:r>
            <a:r>
              <a:rPr lang="ko-KR" altLang="en-US" sz="3200" dirty="0" err="1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스토킹</a:t>
            </a:r>
            <a:r>
              <a:rPr lang="ko-KR" altLang="en-US" sz="32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예방 캠페인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FBE09A1D-2CAB-4805-B116-F76F90A11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1152058"/>
              </p:ext>
            </p:extLst>
          </p:nvPr>
        </p:nvGraphicFramePr>
        <p:xfrm>
          <a:off x="1027510" y="1924337"/>
          <a:ext cx="7115521" cy="313660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02953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6273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/>
                        <a:t>대학명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일 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실 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6273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전주교육대학교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24.03.28(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교직원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6273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전주기전대학교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24.04.26(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교직원 </a:t>
                      </a:r>
                      <a:r>
                        <a:rPr lang="en-US" altLang="ko-KR" sz="1400" b="1" dirty="0"/>
                        <a:t>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6273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예수대학교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24.10.10(</a:t>
                      </a:r>
                      <a:r>
                        <a:rPr lang="ko-KR" altLang="en-US" sz="1400" b="1" dirty="0"/>
                        <a:t>목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교직원 </a:t>
                      </a:r>
                      <a:r>
                        <a:rPr lang="en-US" altLang="ko-KR" sz="1400" b="1" dirty="0"/>
                        <a:t>/ 200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6273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전주비전대학교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/>
                        <a:t>24.11.19(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교직원 </a:t>
                      </a:r>
                      <a:r>
                        <a:rPr lang="en-US" altLang="ko-KR" sz="1400" b="1" dirty="0"/>
                        <a:t>/ 300</a:t>
                      </a:r>
                      <a:r>
                        <a:rPr lang="ko-KR" altLang="en-US" sz="1400" b="1" dirty="0"/>
                        <a:t>여명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D9CEC3C6-5225-4178-A29A-C0D62C325F81}"/>
              </a:ext>
            </a:extLst>
          </p:cNvPr>
          <p:cNvSpPr txBox="1"/>
          <p:nvPr/>
        </p:nvSpPr>
        <p:spPr>
          <a:xfrm>
            <a:off x="179512" y="5462808"/>
            <a:ext cx="8804013" cy="13891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내 용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: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가정폭력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성폭력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성매매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교제폭력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스토킹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디지털성범죄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예방 캠페인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참석기관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: </a:t>
            </a:r>
            <a:r>
              <a:rPr lang="ko-KR" altLang="en-US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전북특별자치도자치경찰위원회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전북경찰청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완산경찰서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덕진경찰서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</a:t>
            </a:r>
          </a:p>
          <a:p>
            <a:pPr>
              <a:lnSpc>
                <a:spcPct val="120000"/>
              </a:lnSpc>
            </a:pP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               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전주가정상담센터 부설 </a:t>
            </a:r>
            <a:r>
              <a:rPr lang="ko-KR" altLang="en-US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가정폭력성폭력통합상담소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                전주여성의전화 부설 가정폭력상담소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전주여성의전화 부설 </a:t>
            </a:r>
            <a:r>
              <a:rPr lang="ko-KR" altLang="en-US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나봄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617350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807044" y="1650655"/>
            <a:ext cx="7661072" cy="36681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일시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2024.09.26.(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목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10:00~16:30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대상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전북특별자치도민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내용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여성긴급전화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1366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홍보 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잘못된 통념 알아보기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아름다운 조화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손으로 공작새 날개 완성하기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5955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12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회 </a:t>
            </a:r>
            <a:r>
              <a:rPr lang="ko-KR" altLang="en-US" sz="3600" dirty="0" err="1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젠더문화</a:t>
            </a:r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축제 참여</a:t>
            </a:r>
          </a:p>
        </p:txBody>
      </p:sp>
    </p:spTree>
    <p:extLst>
      <p:ext uri="{BB962C8B-B14F-4D97-AF65-F5344CB8AC3E}">
        <p14:creationId xmlns:p14="http://schemas.microsoft.com/office/powerpoint/2010/main" val="33176970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7EF9C0D-91DD-408D-9A0B-E195F944A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433B18-FD2B-4F25-8298-62B057D09F4C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F5C9218-6A6A-4C14-98BA-3B60EAC71A06}"/>
              </a:ext>
            </a:extLst>
          </p:cNvPr>
          <p:cNvSpPr txBox="1"/>
          <p:nvPr/>
        </p:nvSpPr>
        <p:spPr>
          <a:xfrm>
            <a:off x="467544" y="548680"/>
            <a:ext cx="58785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전라북도 여성안전지역연대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4B9C68-A1E0-4744-9556-3580C17BF302}"/>
              </a:ext>
            </a:extLst>
          </p:cNvPr>
          <p:cNvSpPr txBox="1"/>
          <p:nvPr/>
        </p:nvSpPr>
        <p:spPr>
          <a:xfrm>
            <a:off x="806946" y="3140968"/>
            <a:ext cx="1107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특별</a:t>
            </a:r>
            <a:endParaRPr lang="en-US" altLang="ko-KR" sz="3600" dirty="0">
              <a:solidFill>
                <a:schemeClr val="tx1">
                  <a:lumMod val="65000"/>
                  <a:lumOff val="3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사업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D8237D-31FC-4E4C-A841-1F14AD7DCEB1}"/>
              </a:ext>
            </a:extLst>
          </p:cNvPr>
          <p:cNvSpPr txBox="1"/>
          <p:nvPr/>
        </p:nvSpPr>
        <p:spPr>
          <a:xfrm>
            <a:off x="3461921" y="1982099"/>
            <a:ext cx="3198311" cy="36071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협력체계 구축 사업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예방지원 사업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위기관리 사업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ko-KR" altLang="en-US" sz="2400" dirty="0">
                <a:solidFill>
                  <a:srgbClr val="6666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여성안전지원 사업</a:t>
            </a:r>
            <a:endParaRPr lang="en-US" altLang="ko-KR" sz="2400" dirty="0">
              <a:solidFill>
                <a:srgbClr val="666633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13984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41857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협력체계 구축 사업</a:t>
            </a: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51551F0E-0D63-4AC9-9811-5949ACA3C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388836"/>
              </p:ext>
            </p:extLst>
          </p:nvPr>
        </p:nvGraphicFramePr>
        <p:xfrm>
          <a:off x="580648" y="1628800"/>
          <a:ext cx="7992889" cy="373851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31112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3857521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4152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대 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내 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6884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실무협의회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연대 실무위원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9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b="1" dirty="0"/>
                        <a:t>2023</a:t>
                      </a:r>
                      <a:r>
                        <a:rPr lang="ko-KR" altLang="en-US" sz="1400" b="1" dirty="0"/>
                        <a:t>년 사업결과 평가</a:t>
                      </a:r>
                      <a:endParaRPr lang="en-US" altLang="ko-KR" sz="1400" b="1" dirty="0"/>
                    </a:p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b="1" dirty="0"/>
                        <a:t>2024</a:t>
                      </a:r>
                      <a:r>
                        <a:rPr lang="ko-KR" altLang="en-US" sz="1400" b="1" dirty="0"/>
                        <a:t>년 사업계획 논의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7882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경찰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폭력피해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지원기관 간담회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/>
                        <a:t>경찰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폭력피해지원기관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55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여성폭력 피해자 지원사업 개선방안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79227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폭력방지 업무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관계자 워크숍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/>
                        <a:t>경찰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폭력피해지원기관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71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폭력방지업무 유공자 표창</a:t>
                      </a:r>
                      <a:endParaRPr lang="en-US" altLang="ko-KR" sz="1400" b="1" dirty="0"/>
                    </a:p>
                    <a:p>
                      <a:pPr marL="0" indent="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dirty="0"/>
                        <a:t>     (</a:t>
                      </a:r>
                      <a:r>
                        <a:rPr lang="ko-KR" altLang="en-US" sz="1400" b="1" dirty="0"/>
                        <a:t>공무원 </a:t>
                      </a:r>
                      <a:r>
                        <a:rPr lang="en-US" altLang="ko-KR" sz="1400" b="1" dirty="0"/>
                        <a:t>1</a:t>
                      </a:r>
                      <a:r>
                        <a:rPr lang="ko-KR" altLang="en-US" sz="1400" b="1" dirty="0"/>
                        <a:t>명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상담소 </a:t>
                      </a:r>
                      <a:r>
                        <a:rPr lang="en-US" altLang="ko-KR" sz="1400" b="1" dirty="0"/>
                        <a:t>· </a:t>
                      </a:r>
                      <a:r>
                        <a:rPr lang="ko-KR" altLang="en-US" sz="1400" b="1" dirty="0"/>
                        <a:t>시설 </a:t>
                      </a:r>
                      <a:r>
                        <a:rPr lang="en-US" altLang="ko-KR" sz="1400" b="1" dirty="0"/>
                        <a:t>4</a:t>
                      </a:r>
                      <a:r>
                        <a:rPr lang="ko-KR" altLang="en-US" sz="1400" b="1" dirty="0"/>
                        <a:t>명</a:t>
                      </a:r>
                      <a:r>
                        <a:rPr lang="en-US" altLang="ko-KR" sz="1400" b="1" dirty="0"/>
                        <a:t>) </a:t>
                      </a:r>
                    </a:p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디지털 기반 온라인 플랫폼을 </a:t>
                      </a:r>
                      <a:r>
                        <a:rPr lang="ko-KR" altLang="en-US" sz="1400" b="1" dirty="0" err="1"/>
                        <a:t>통핸</a:t>
                      </a:r>
                      <a:r>
                        <a:rPr lang="ko-KR" altLang="en-US" sz="1400" b="1" dirty="0"/>
                        <a:t> </a:t>
                      </a:r>
                      <a:r>
                        <a:rPr lang="ko-KR" altLang="en-US" sz="1400" b="1" dirty="0" err="1"/>
                        <a:t>성착취</a:t>
                      </a:r>
                      <a:endParaRPr lang="en-US" altLang="ko-KR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78824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/>
                        <a:t>여성폭력 피해자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/>
                        <a:t>지원기관 종사자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400" b="1" dirty="0"/>
                        <a:t>쉼 프로그램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전북 여성폭력 피해자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지원 기관 종사자 </a:t>
                      </a:r>
                      <a:endParaRPr lang="en-US" altLang="ko-KR" sz="1400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21</a:t>
                      </a:r>
                      <a:r>
                        <a:rPr lang="ko-KR" altLang="en-US" sz="1400" b="1" dirty="0"/>
                        <a:t>명 참석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 err="1"/>
                        <a:t>마이산</a:t>
                      </a:r>
                      <a:r>
                        <a:rPr lang="ko-KR" altLang="en-US" sz="1400" b="1" dirty="0"/>
                        <a:t> </a:t>
                      </a:r>
                      <a:r>
                        <a:rPr lang="ko-KR" altLang="en-US" sz="1400" b="1" dirty="0" err="1"/>
                        <a:t>탑사</a:t>
                      </a:r>
                      <a:r>
                        <a:rPr lang="ko-KR" altLang="en-US" sz="1400" b="1" dirty="0"/>
                        <a:t> 탐방</a:t>
                      </a:r>
                      <a:endParaRPr lang="en-US" altLang="ko-KR" sz="1400" b="1" dirty="0"/>
                    </a:p>
                    <a:p>
                      <a:pPr marL="285750" indent="-28575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1" dirty="0"/>
                        <a:t>고원치유숲 체험</a:t>
                      </a:r>
                      <a:endParaRPr lang="en-US" altLang="ko-KR" sz="1400" b="1" dirty="0"/>
                    </a:p>
                    <a:p>
                      <a:pPr marL="0" indent="0" algn="l" latinLnBrk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dirty="0"/>
                        <a:t>     (</a:t>
                      </a:r>
                      <a:r>
                        <a:rPr lang="ko-KR" altLang="en-US" sz="1400" b="1" dirty="0"/>
                        <a:t>내 몸과 대화하기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천연염색</a:t>
                      </a:r>
                      <a:r>
                        <a:rPr lang="en-US" altLang="ko-KR" sz="1400" b="1" dirty="0"/>
                        <a:t>)</a:t>
                      </a:r>
                      <a:endParaRPr lang="ko-KR" altLang="en-US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07766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예방지원 사업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526BD7-2354-4411-9232-B63C0318BAFC}"/>
              </a:ext>
            </a:extLst>
          </p:cNvPr>
          <p:cNvSpPr txBox="1"/>
          <p:nvPr/>
        </p:nvSpPr>
        <p:spPr>
          <a:xfrm>
            <a:off x="323528" y="5608429"/>
            <a:ext cx="8302273" cy="1132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현수막 홍보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2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회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/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상담소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시설 없는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8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개군 지역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>
              <a:lnSpc>
                <a:spcPct val="130000"/>
              </a:lnSpc>
            </a:pP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   -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추석맞이 현수막 홍보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/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전주역 및 시외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,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고속버스터미널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  <a:p>
            <a:pPr>
              <a:lnSpc>
                <a:spcPct val="130000"/>
              </a:lnSpc>
            </a:pP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    -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여성폭력 추방주간 현수막 홍보 </a:t>
            </a:r>
            <a:r>
              <a:rPr lang="en-US" altLang="ko-KR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/ </a:t>
            </a:r>
            <a:r>
              <a:rPr lang="ko-KR" altLang="en-US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함께 만드는 여성폭력 없는 안전한 일상</a:t>
            </a:r>
            <a:endParaRPr lang="en-US" altLang="ko-KR" b="1" dirty="0">
              <a:solidFill>
                <a:schemeClr val="accent6">
                  <a:lumMod val="50000"/>
                </a:schemeClr>
              </a:solidFill>
              <a:latin typeface="+mj-lt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2309BEB3-55A3-4C10-9B7F-ABA26FC6C5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081611"/>
              </p:ext>
            </p:extLst>
          </p:nvPr>
        </p:nvGraphicFramePr>
        <p:xfrm>
          <a:off x="769164" y="1835422"/>
          <a:ext cx="7629534" cy="344512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62676">
                  <a:extLst>
                    <a:ext uri="{9D8B030D-6E8A-4147-A177-3AD203B41FA5}">
                      <a16:colId xmlns:a16="http://schemas.microsoft.com/office/drawing/2014/main" val="1569114710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2791127775"/>
                    </a:ext>
                  </a:extLst>
                </a:gridCol>
                <a:gridCol w="2314530">
                  <a:extLst>
                    <a:ext uri="{9D8B030D-6E8A-4147-A177-3AD203B41FA5}">
                      <a16:colId xmlns:a16="http://schemas.microsoft.com/office/drawing/2014/main" val="693606483"/>
                    </a:ext>
                  </a:extLst>
                </a:gridCol>
              </a:tblGrid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사 업 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일자 및 장소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대 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9187213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신학기 성폭력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24.03.20(</a:t>
                      </a:r>
                      <a:r>
                        <a:rPr lang="ko-KR" altLang="en-US" sz="1400" b="1" dirty="0"/>
                        <a:t>수</a:t>
                      </a:r>
                      <a:r>
                        <a:rPr lang="en-US" altLang="ko-KR" sz="1400" b="1" dirty="0"/>
                        <a:t>)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한국방송통신 대학교 및 중앙시장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교직원</a:t>
                      </a:r>
                      <a:r>
                        <a:rPr lang="en-US" altLang="ko-KR" sz="1400" b="1" dirty="0"/>
                        <a:t>,</a:t>
                      </a:r>
                    </a:p>
                    <a:p>
                      <a:pPr algn="ctr" latinLnBrk="1"/>
                      <a:r>
                        <a:rPr lang="ko-KR" altLang="en-US" sz="1400" b="1" dirty="0"/>
                        <a:t>시장 상인 및 주민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423422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가정의 달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24.05.17(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전주 </a:t>
                      </a:r>
                      <a:r>
                        <a:rPr lang="ko-KR" altLang="en-US" sz="1400" b="1" dirty="0" err="1"/>
                        <a:t>풍남문</a:t>
                      </a:r>
                      <a:r>
                        <a:rPr lang="ko-KR" altLang="en-US" sz="1400" b="1" dirty="0"/>
                        <a:t> 광장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도민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관광객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0959455"/>
                  </a:ext>
                </a:extLst>
              </a:tr>
              <a:tr h="73525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 err="1"/>
                        <a:t>디저털</a:t>
                      </a:r>
                      <a:r>
                        <a:rPr lang="ko-KR" altLang="en-US" sz="1400" b="1" dirty="0"/>
                        <a:t> 성범죄 예방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24.10.25(</a:t>
                      </a:r>
                      <a:r>
                        <a:rPr lang="ko-KR" altLang="en-US" sz="1400" b="1" dirty="0"/>
                        <a:t>금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전북대학교 </a:t>
                      </a:r>
                      <a:r>
                        <a:rPr lang="ko-KR" altLang="en-US" sz="1400" b="1" dirty="0" err="1"/>
                        <a:t>구정문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학생 및 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이용객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9569978"/>
                  </a:ext>
                </a:extLst>
              </a:tr>
              <a:tr h="6389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여성폭력 추방주간 캠페인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/>
                        <a:t>24.11.26(</a:t>
                      </a:r>
                      <a:r>
                        <a:rPr lang="ko-KR" altLang="en-US" sz="1400" b="1" dirty="0"/>
                        <a:t>화</a:t>
                      </a:r>
                      <a:r>
                        <a:rPr lang="en-US" altLang="ko-KR" sz="1400" b="1" dirty="0"/>
                        <a:t>)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b="1" dirty="0"/>
                        <a:t>전주 한옥마을 일원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상인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도민</a:t>
                      </a:r>
                      <a:r>
                        <a:rPr lang="en-US" altLang="ko-KR" sz="1400" b="1" dirty="0"/>
                        <a:t>, </a:t>
                      </a:r>
                      <a:r>
                        <a:rPr lang="ko-KR" altLang="en-US" sz="1400" b="1" dirty="0"/>
                        <a:t>관광객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9921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73098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BB576C96-BAA4-4B9C-AEDA-A82185719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B9C1A04-1993-40BD-915D-12D315CADD12}"/>
              </a:ext>
            </a:extLst>
          </p:cNvPr>
          <p:cNvSpPr/>
          <p:nvPr/>
        </p:nvSpPr>
        <p:spPr>
          <a:xfrm>
            <a:off x="7524328" y="908720"/>
            <a:ext cx="1619672" cy="2539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05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105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사업보고</a:t>
            </a:r>
            <a:endParaRPr lang="en-US" altLang="ko-KR" sz="105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8F92D6-E93D-4566-B80E-E51352B9A3FC}"/>
              </a:ext>
            </a:extLst>
          </p:cNvPr>
          <p:cNvSpPr txBox="1"/>
          <p:nvPr/>
        </p:nvSpPr>
        <p:spPr>
          <a:xfrm>
            <a:off x="807044" y="1556792"/>
            <a:ext cx="7638630" cy="36681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사업명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여성폭력 방지업무 종사자 역량 강화 교육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일   시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2024.04.26.(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금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) 09:30~16:30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주   제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심리적 외상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              -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심리적 외상의 영향 및 회복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인   원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: 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여성폭력 지원시설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21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개소 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46</a:t>
            </a:r>
            <a:r>
              <a: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명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25EAFE-164A-4592-BB18-C94461F018DB}"/>
              </a:ext>
            </a:extLst>
          </p:cNvPr>
          <p:cNvSpPr txBox="1"/>
          <p:nvPr/>
        </p:nvSpPr>
        <p:spPr>
          <a:xfrm>
            <a:off x="467544" y="548680"/>
            <a:ext cx="3108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solidFill>
                  <a:srgbClr val="33993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위기관리 사업</a:t>
            </a:r>
          </a:p>
        </p:txBody>
      </p:sp>
    </p:spTree>
    <p:extLst>
      <p:ext uri="{BB962C8B-B14F-4D97-AF65-F5344CB8AC3E}">
        <p14:creationId xmlns:p14="http://schemas.microsoft.com/office/powerpoint/2010/main" val="347290127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C7EC47C-99A9-4F7B-BE9C-F663D288BD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51"/>
          <a:stretch/>
        </p:blipFill>
        <p:spPr>
          <a:xfrm>
            <a:off x="-1997" y="1311137"/>
            <a:ext cx="9144000" cy="5517232"/>
          </a:xfrm>
          <a:prstGeom prst="rect">
            <a:avLst/>
          </a:prstGeom>
        </p:spPr>
      </p:pic>
      <p:grpSp>
        <p:nvGrpSpPr>
          <p:cNvPr id="8" name="Group 4">
            <a:extLst>
              <a:ext uri="{FF2B5EF4-FFF2-40B4-BE49-F238E27FC236}">
                <a16:creationId xmlns:a16="http://schemas.microsoft.com/office/drawing/2014/main" id="{0E2DE6DA-7383-4540-98F2-4CCCC1FBAC59}"/>
              </a:ext>
            </a:extLst>
          </p:cNvPr>
          <p:cNvGrpSpPr>
            <a:grpSpLocks noChangeAspect="1"/>
          </p:cNvGrpSpPr>
          <p:nvPr/>
        </p:nvGrpSpPr>
        <p:grpSpPr>
          <a:xfrm>
            <a:off x="6320959" y="1772816"/>
            <a:ext cx="1728192" cy="1342430"/>
            <a:chOff x="1507" y="1051"/>
            <a:chExt cx="2679" cy="2081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AD7409E5-589C-4EA4-9BF1-8A22E6E3F655}"/>
                </a:ext>
              </a:extLst>
            </p:cNvPr>
            <p:cNvSpPr/>
            <p:nvPr/>
          </p:nvSpPr>
          <p:spPr>
            <a:xfrm>
              <a:off x="1507" y="1051"/>
              <a:ext cx="2679" cy="2081"/>
            </a:xfrm>
            <a:custGeom>
              <a:avLst/>
              <a:gdLst>
                <a:gd name="T0" fmla="*/ 474 w 1002"/>
                <a:gd name="T1" fmla="*/ 326 h 777"/>
                <a:gd name="T2" fmla="*/ 160 w 1002"/>
                <a:gd name="T3" fmla="*/ 244 h 777"/>
                <a:gd name="T4" fmla="*/ 526 w 1002"/>
                <a:gd name="T5" fmla="*/ 777 h 777"/>
                <a:gd name="T6" fmla="*/ 824 w 1002"/>
                <a:gd name="T7" fmla="*/ 470 h 777"/>
                <a:gd name="T8" fmla="*/ 859 w 1002"/>
                <a:gd name="T9" fmla="*/ 83 h 777"/>
                <a:gd name="T10" fmla="*/ 474 w 1002"/>
                <a:gd name="T11" fmla="*/ 326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2" h="777">
                  <a:moveTo>
                    <a:pt x="474" y="326"/>
                  </a:moveTo>
                  <a:cubicBezTo>
                    <a:pt x="474" y="326"/>
                    <a:pt x="327" y="119"/>
                    <a:pt x="160" y="244"/>
                  </a:cubicBezTo>
                  <a:cubicBezTo>
                    <a:pt x="0" y="364"/>
                    <a:pt x="113" y="647"/>
                    <a:pt x="526" y="777"/>
                  </a:cubicBezTo>
                  <a:cubicBezTo>
                    <a:pt x="526" y="777"/>
                    <a:pt x="729" y="619"/>
                    <a:pt x="824" y="470"/>
                  </a:cubicBezTo>
                  <a:cubicBezTo>
                    <a:pt x="908" y="337"/>
                    <a:pt x="1002" y="169"/>
                    <a:pt x="859" y="83"/>
                  </a:cubicBezTo>
                  <a:cubicBezTo>
                    <a:pt x="859" y="83"/>
                    <a:pt x="641" y="0"/>
                    <a:pt x="474" y="326"/>
                  </a:cubicBezTo>
                  <a:close/>
                </a:path>
              </a:pathLst>
            </a:custGeom>
            <a:solidFill>
              <a:srgbClr val="AB208E">
                <a:alpha val="72000"/>
              </a:srgbClr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dirty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85BA2BEF-54EF-43F6-B75D-F2FD75060563}"/>
                </a:ext>
              </a:extLst>
            </p:cNvPr>
            <p:cNvSpPr/>
            <p:nvPr/>
          </p:nvSpPr>
          <p:spPr>
            <a:xfrm>
              <a:off x="3306" y="1528"/>
              <a:ext cx="351" cy="241"/>
            </a:xfrm>
            <a:custGeom>
              <a:avLst/>
              <a:gdLst>
                <a:gd name="T0" fmla="*/ 60 w 131"/>
                <a:gd name="T1" fmla="*/ 32 h 90"/>
                <a:gd name="T2" fmla="*/ 25 w 131"/>
                <a:gd name="T3" fmla="*/ 7 h 90"/>
                <a:gd name="T4" fmla="*/ 44 w 131"/>
                <a:gd name="T5" fmla="*/ 90 h 90"/>
                <a:gd name="T6" fmla="*/ 95 w 131"/>
                <a:gd name="T7" fmla="*/ 67 h 90"/>
                <a:gd name="T8" fmla="*/ 118 w 131"/>
                <a:gd name="T9" fmla="*/ 21 h 90"/>
                <a:gd name="T10" fmla="*/ 60 w 131"/>
                <a:gd name="T11" fmla="*/ 32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90">
                  <a:moveTo>
                    <a:pt x="60" y="32"/>
                  </a:moveTo>
                  <a:cubicBezTo>
                    <a:pt x="60" y="32"/>
                    <a:pt x="52" y="0"/>
                    <a:pt x="25" y="7"/>
                  </a:cubicBezTo>
                  <a:cubicBezTo>
                    <a:pt x="0" y="14"/>
                    <a:pt x="0" y="54"/>
                    <a:pt x="44" y="90"/>
                  </a:cubicBezTo>
                  <a:cubicBezTo>
                    <a:pt x="44" y="90"/>
                    <a:pt x="76" y="80"/>
                    <a:pt x="95" y="67"/>
                  </a:cubicBezTo>
                  <a:cubicBezTo>
                    <a:pt x="112" y="55"/>
                    <a:pt x="131" y="39"/>
                    <a:pt x="118" y="21"/>
                  </a:cubicBezTo>
                  <a:cubicBezTo>
                    <a:pt x="118" y="21"/>
                    <a:pt x="96" y="1"/>
                    <a:pt x="60" y="32"/>
                  </a:cubicBezTo>
                  <a:close/>
                </a:path>
              </a:pathLst>
            </a:custGeom>
            <a:solidFill>
              <a:srgbClr val="A9CC37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C2107B98-3B5A-40BA-83F7-E1B032DBF4D5}"/>
                </a:ext>
              </a:extLst>
            </p:cNvPr>
            <p:cNvSpPr/>
            <p:nvPr/>
          </p:nvSpPr>
          <p:spPr>
            <a:xfrm>
              <a:off x="3472" y="1156"/>
              <a:ext cx="581" cy="466"/>
            </a:xfrm>
            <a:custGeom>
              <a:avLst/>
              <a:gdLst>
                <a:gd name="T0" fmla="*/ 104 w 217"/>
                <a:gd name="T1" fmla="*/ 75 h 174"/>
                <a:gd name="T2" fmla="*/ 33 w 217"/>
                <a:gd name="T3" fmla="*/ 64 h 174"/>
                <a:gd name="T4" fmla="*/ 125 w 217"/>
                <a:gd name="T5" fmla="*/ 174 h 174"/>
                <a:gd name="T6" fmla="*/ 184 w 217"/>
                <a:gd name="T7" fmla="*/ 100 h 174"/>
                <a:gd name="T8" fmla="*/ 183 w 217"/>
                <a:gd name="T9" fmla="*/ 13 h 174"/>
                <a:gd name="T10" fmla="*/ 104 w 217"/>
                <a:gd name="T11" fmla="*/ 7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174">
                  <a:moveTo>
                    <a:pt x="104" y="75"/>
                  </a:moveTo>
                  <a:cubicBezTo>
                    <a:pt x="104" y="75"/>
                    <a:pt x="67" y="33"/>
                    <a:pt x="33" y="64"/>
                  </a:cubicBezTo>
                  <a:cubicBezTo>
                    <a:pt x="0" y="94"/>
                    <a:pt x="31" y="154"/>
                    <a:pt x="125" y="174"/>
                  </a:cubicBezTo>
                  <a:cubicBezTo>
                    <a:pt x="125" y="174"/>
                    <a:pt x="166" y="134"/>
                    <a:pt x="184" y="100"/>
                  </a:cubicBezTo>
                  <a:cubicBezTo>
                    <a:pt x="200" y="68"/>
                    <a:pt x="217" y="29"/>
                    <a:pt x="183" y="13"/>
                  </a:cubicBezTo>
                  <a:cubicBezTo>
                    <a:pt x="183" y="13"/>
                    <a:pt x="133" y="0"/>
                    <a:pt x="104" y="75"/>
                  </a:cubicBezTo>
                  <a:close/>
                </a:path>
              </a:pathLst>
            </a:custGeom>
            <a:solidFill>
              <a:srgbClr val="7FCDF2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EF12EE5D-B4FE-4E28-8086-9AAE1597079F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820" y="1900"/>
              <a:ext cx="139" cy="169"/>
            </a:xfrm>
            <a:custGeom>
              <a:avLst/>
              <a:gdLst>
                <a:gd name="T0" fmla="*/ 40 w 52"/>
                <a:gd name="T1" fmla="*/ 43 h 63"/>
                <a:gd name="T2" fmla="*/ 34 w 52"/>
                <a:gd name="T3" fmla="*/ 43 h 63"/>
                <a:gd name="T4" fmla="*/ 34 w 52"/>
                <a:gd name="T5" fmla="*/ 41 h 63"/>
                <a:gd name="T6" fmla="*/ 28 w 52"/>
                <a:gd name="T7" fmla="*/ 53 h 63"/>
                <a:gd name="T8" fmla="*/ 18 w 52"/>
                <a:gd name="T9" fmla="*/ 58 h 63"/>
                <a:gd name="T10" fmla="*/ 5 w 52"/>
                <a:gd name="T11" fmla="*/ 50 h 63"/>
                <a:gd name="T12" fmla="*/ 0 w 52"/>
                <a:gd name="T13" fmla="*/ 29 h 63"/>
                <a:gd name="T14" fmla="*/ 5 w 52"/>
                <a:gd name="T15" fmla="*/ 8 h 63"/>
                <a:gd name="T16" fmla="*/ 18 w 52"/>
                <a:gd name="T17" fmla="*/ 0 h 63"/>
                <a:gd name="T18" fmla="*/ 28 w 52"/>
                <a:gd name="T19" fmla="*/ 5 h 63"/>
                <a:gd name="T20" fmla="*/ 34 w 52"/>
                <a:gd name="T21" fmla="*/ 17 h 63"/>
                <a:gd name="T22" fmla="*/ 34 w 52"/>
                <a:gd name="T23" fmla="*/ 14 h 63"/>
                <a:gd name="T24" fmla="*/ 40 w 52"/>
                <a:gd name="T25" fmla="*/ 14 h 63"/>
                <a:gd name="T26" fmla="*/ 40 w 52"/>
                <a:gd name="T27" fmla="*/ 0 h 63"/>
                <a:gd name="T28" fmla="*/ 52 w 52"/>
                <a:gd name="T29" fmla="*/ 0 h 63"/>
                <a:gd name="T30" fmla="*/ 52 w 52"/>
                <a:gd name="T31" fmla="*/ 63 h 63"/>
                <a:gd name="T32" fmla="*/ 40 w 52"/>
                <a:gd name="T33" fmla="*/ 63 h 63"/>
                <a:gd name="T34" fmla="*/ 40 w 52"/>
                <a:gd name="T35" fmla="*/ 43 h 63"/>
                <a:gd name="T36" fmla="*/ 18 w 52"/>
                <a:gd name="T37" fmla="*/ 9 h 63"/>
                <a:gd name="T38" fmla="*/ 14 w 52"/>
                <a:gd name="T39" fmla="*/ 15 h 63"/>
                <a:gd name="T40" fmla="*/ 12 w 52"/>
                <a:gd name="T41" fmla="*/ 29 h 63"/>
                <a:gd name="T42" fmla="*/ 14 w 52"/>
                <a:gd name="T43" fmla="*/ 43 h 63"/>
                <a:gd name="T44" fmla="*/ 18 w 52"/>
                <a:gd name="T45" fmla="*/ 49 h 63"/>
                <a:gd name="T46" fmla="*/ 22 w 52"/>
                <a:gd name="T47" fmla="*/ 43 h 63"/>
                <a:gd name="T48" fmla="*/ 23 w 52"/>
                <a:gd name="T49" fmla="*/ 29 h 63"/>
                <a:gd name="T50" fmla="*/ 22 w 52"/>
                <a:gd name="T51" fmla="*/ 15 h 63"/>
                <a:gd name="T52" fmla="*/ 18 w 52"/>
                <a:gd name="T53" fmla="*/ 9 h 63"/>
                <a:gd name="T54" fmla="*/ 34 w 52"/>
                <a:gd name="T55" fmla="*/ 22 h 63"/>
                <a:gd name="T56" fmla="*/ 35 w 52"/>
                <a:gd name="T57" fmla="*/ 26 h 63"/>
                <a:gd name="T58" fmla="*/ 35 w 52"/>
                <a:gd name="T59" fmla="*/ 29 h 63"/>
                <a:gd name="T60" fmla="*/ 35 w 52"/>
                <a:gd name="T61" fmla="*/ 31 h 63"/>
                <a:gd name="T62" fmla="*/ 35 w 52"/>
                <a:gd name="T63" fmla="*/ 34 h 63"/>
                <a:gd name="T64" fmla="*/ 40 w 52"/>
                <a:gd name="T65" fmla="*/ 34 h 63"/>
                <a:gd name="T66" fmla="*/ 40 w 52"/>
                <a:gd name="T67" fmla="*/ 22 h 63"/>
                <a:gd name="T68" fmla="*/ 34 w 52"/>
                <a:gd name="T69" fmla="*/ 2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" h="63">
                  <a:moveTo>
                    <a:pt x="40" y="43"/>
                  </a:moveTo>
                  <a:quadBezTo>
                    <a:pt x="34" y="43"/>
                    <a:pt x="34" y="43"/>
                  </a:quadBezTo>
                  <a:quadBezTo>
                    <a:pt x="34" y="41"/>
                    <a:pt x="34" y="41"/>
                  </a:quadBezTo>
                  <a:cubicBezTo>
                    <a:pt x="32" y="46"/>
                    <a:pt x="30" y="50"/>
                    <a:pt x="28" y="53"/>
                  </a:cubicBezTo>
                  <a:cubicBezTo>
                    <a:pt x="25" y="56"/>
                    <a:pt x="21" y="58"/>
                    <a:pt x="18" y="58"/>
                  </a:cubicBezTo>
                  <a:cubicBezTo>
                    <a:pt x="12" y="58"/>
                    <a:pt x="8" y="55"/>
                    <a:pt x="5" y="50"/>
                  </a:cubicBezTo>
                  <a:cubicBezTo>
                    <a:pt x="2" y="44"/>
                    <a:pt x="0" y="37"/>
                    <a:pt x="0" y="29"/>
                  </a:cubicBezTo>
                  <a:cubicBezTo>
                    <a:pt x="0" y="21"/>
                    <a:pt x="2" y="14"/>
                    <a:pt x="5" y="8"/>
                  </a:cubicBezTo>
                  <a:cubicBezTo>
                    <a:pt x="8" y="3"/>
                    <a:pt x="12" y="0"/>
                    <a:pt x="18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0" y="8"/>
                    <a:pt x="32" y="12"/>
                    <a:pt x="34" y="17"/>
                  </a:cubicBezTo>
                  <a:quadBezTo>
                    <a:pt x="34" y="14"/>
                    <a:pt x="34" y="14"/>
                  </a:quadBezTo>
                  <a:quadBezTo>
                    <a:pt x="40" y="14"/>
                    <a:pt x="40" y="14"/>
                  </a:quadBezTo>
                  <a:quadBezTo>
                    <a:pt x="40" y="0"/>
                    <a:pt x="40" y="0"/>
                  </a:quadBezTo>
                  <a:quadBezTo>
                    <a:pt x="52" y="0"/>
                    <a:pt x="52" y="0"/>
                  </a:quadBezTo>
                  <a:quadBezTo>
                    <a:pt x="52" y="63"/>
                    <a:pt x="52" y="63"/>
                  </a:quadBezTo>
                  <a:quadBezTo>
                    <a:pt x="40" y="63"/>
                    <a:pt x="40" y="63"/>
                  </a:quadBezTo>
                  <a:lnTo>
                    <a:pt x="40" y="43"/>
                  </a:lnTo>
                  <a:close/>
                  <a:moveTo>
                    <a:pt x="18" y="9"/>
                  </a:moveTo>
                  <a:cubicBezTo>
                    <a:pt x="16" y="9"/>
                    <a:pt x="15" y="11"/>
                    <a:pt x="14" y="15"/>
                  </a:cubicBezTo>
                  <a:cubicBezTo>
                    <a:pt x="12" y="18"/>
                    <a:pt x="12" y="23"/>
                    <a:pt x="12" y="29"/>
                  </a:cubicBezTo>
                  <a:cubicBezTo>
                    <a:pt x="12" y="35"/>
                    <a:pt x="12" y="40"/>
                    <a:pt x="14" y="43"/>
                  </a:cubicBezTo>
                  <a:cubicBezTo>
                    <a:pt x="15" y="47"/>
                    <a:pt x="16" y="49"/>
                    <a:pt x="18" y="49"/>
                  </a:cubicBezTo>
                  <a:cubicBezTo>
                    <a:pt x="19" y="49"/>
                    <a:pt x="20" y="47"/>
                    <a:pt x="22" y="43"/>
                  </a:cubicBezTo>
                  <a:cubicBezTo>
                    <a:pt x="23" y="40"/>
                    <a:pt x="23" y="35"/>
                    <a:pt x="23" y="29"/>
                  </a:cubicBezTo>
                  <a:cubicBezTo>
                    <a:pt x="23" y="23"/>
                    <a:pt x="23" y="18"/>
                    <a:pt x="22" y="15"/>
                  </a:cubicBezTo>
                  <a:cubicBezTo>
                    <a:pt x="20" y="11"/>
                    <a:pt x="19" y="9"/>
                    <a:pt x="18" y="9"/>
                  </a:cubicBezTo>
                  <a:close/>
                  <a:moveTo>
                    <a:pt x="34" y="22"/>
                  </a:moveTo>
                  <a:cubicBezTo>
                    <a:pt x="35" y="24"/>
                    <a:pt x="35" y="25"/>
                    <a:pt x="35" y="26"/>
                  </a:cubicBezTo>
                  <a:cubicBezTo>
                    <a:pt x="35" y="27"/>
                    <a:pt x="35" y="28"/>
                    <a:pt x="35" y="29"/>
                  </a:cubicBezTo>
                  <a:cubicBezTo>
                    <a:pt x="35" y="30"/>
                    <a:pt x="35" y="31"/>
                    <a:pt x="35" y="31"/>
                  </a:cubicBezTo>
                  <a:cubicBezTo>
                    <a:pt x="35" y="32"/>
                    <a:pt x="35" y="33"/>
                    <a:pt x="35" y="34"/>
                  </a:cubicBezTo>
                  <a:quadBezTo>
                    <a:pt x="40" y="34"/>
                    <a:pt x="40" y="34"/>
                  </a:quadBezTo>
                  <a:quadBezTo>
                    <a:pt x="40" y="22"/>
                    <a:pt x="40" y="22"/>
                  </a:quadBezTo>
                  <a:lnTo>
                    <a:pt x="3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7B473AA3-4742-438B-88AD-6652E6FF1E1D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1964" y="1900"/>
              <a:ext cx="142" cy="174"/>
            </a:xfrm>
            <a:custGeom>
              <a:avLst/>
              <a:gdLst>
                <a:gd name="T0" fmla="*/ 42 w 53"/>
                <a:gd name="T1" fmla="*/ 38 h 65"/>
                <a:gd name="T2" fmla="*/ 42 w 53"/>
                <a:gd name="T3" fmla="*/ 26 h 65"/>
                <a:gd name="T4" fmla="*/ 37 w 53"/>
                <a:gd name="T5" fmla="*/ 35 h 65"/>
                <a:gd name="T6" fmla="*/ 35 w 53"/>
                <a:gd name="T7" fmla="*/ 34 h 65"/>
                <a:gd name="T8" fmla="*/ 30 w 53"/>
                <a:gd name="T9" fmla="*/ 32 h 65"/>
                <a:gd name="T10" fmla="*/ 23 w 53"/>
                <a:gd name="T11" fmla="*/ 27 h 65"/>
                <a:gd name="T12" fmla="*/ 21 w 53"/>
                <a:gd name="T13" fmla="*/ 25 h 65"/>
                <a:gd name="T14" fmla="*/ 19 w 53"/>
                <a:gd name="T15" fmla="*/ 27 h 65"/>
                <a:gd name="T16" fmla="*/ 13 w 53"/>
                <a:gd name="T17" fmla="*/ 32 h 65"/>
                <a:gd name="T18" fmla="*/ 7 w 53"/>
                <a:gd name="T19" fmla="*/ 34 h 65"/>
                <a:gd name="T20" fmla="*/ 5 w 53"/>
                <a:gd name="T21" fmla="*/ 35 h 65"/>
                <a:gd name="T22" fmla="*/ 0 w 53"/>
                <a:gd name="T23" fmla="*/ 26 h 65"/>
                <a:gd name="T24" fmla="*/ 2 w 53"/>
                <a:gd name="T25" fmla="*/ 25 h 65"/>
                <a:gd name="T26" fmla="*/ 7 w 53"/>
                <a:gd name="T27" fmla="*/ 23 h 65"/>
                <a:gd name="T28" fmla="*/ 13 w 53"/>
                <a:gd name="T29" fmla="*/ 17 h 65"/>
                <a:gd name="T30" fmla="*/ 16 w 53"/>
                <a:gd name="T31" fmla="*/ 8 h 65"/>
                <a:gd name="T32" fmla="*/ 16 w 53"/>
                <a:gd name="T33" fmla="*/ 1 h 65"/>
                <a:gd name="T34" fmla="*/ 27 w 53"/>
                <a:gd name="T35" fmla="*/ 1 h 65"/>
                <a:gd name="T36" fmla="*/ 27 w 53"/>
                <a:gd name="T37" fmla="*/ 8 h 65"/>
                <a:gd name="T38" fmla="*/ 29 w 53"/>
                <a:gd name="T39" fmla="*/ 16 h 65"/>
                <a:gd name="T40" fmla="*/ 35 w 53"/>
                <a:gd name="T41" fmla="*/ 23 h 65"/>
                <a:gd name="T42" fmla="*/ 40 w 53"/>
                <a:gd name="T43" fmla="*/ 25 h 65"/>
                <a:gd name="T44" fmla="*/ 42 w 53"/>
                <a:gd name="T45" fmla="*/ 26 h 65"/>
                <a:gd name="T46" fmla="*/ 42 w 53"/>
                <a:gd name="T47" fmla="*/ 17 h 65"/>
                <a:gd name="T48" fmla="*/ 33 w 53"/>
                <a:gd name="T49" fmla="*/ 17 h 65"/>
                <a:gd name="T50" fmla="*/ 33 w 53"/>
                <a:gd name="T51" fmla="*/ 8 h 65"/>
                <a:gd name="T52" fmla="*/ 42 w 53"/>
                <a:gd name="T53" fmla="*/ 8 h 65"/>
                <a:gd name="T54" fmla="*/ 42 w 53"/>
                <a:gd name="T55" fmla="*/ 0 h 65"/>
                <a:gd name="T56" fmla="*/ 53 w 53"/>
                <a:gd name="T57" fmla="*/ 0 h 65"/>
                <a:gd name="T58" fmla="*/ 53 w 53"/>
                <a:gd name="T59" fmla="*/ 40 h 65"/>
                <a:gd name="T60" fmla="*/ 45 w 53"/>
                <a:gd name="T61" fmla="*/ 40 h 65"/>
                <a:gd name="T62" fmla="*/ 51 w 53"/>
                <a:gd name="T63" fmla="*/ 44 h 65"/>
                <a:gd name="T64" fmla="*/ 53 w 53"/>
                <a:gd name="T65" fmla="*/ 51 h 65"/>
                <a:gd name="T66" fmla="*/ 51 w 53"/>
                <a:gd name="T67" fmla="*/ 57 h 65"/>
                <a:gd name="T68" fmla="*/ 46 w 53"/>
                <a:gd name="T69" fmla="*/ 61 h 65"/>
                <a:gd name="T70" fmla="*/ 39 w 53"/>
                <a:gd name="T71" fmla="*/ 64 h 65"/>
                <a:gd name="T72" fmla="*/ 30 w 53"/>
                <a:gd name="T73" fmla="*/ 65 h 65"/>
                <a:gd name="T74" fmla="*/ 22 w 53"/>
                <a:gd name="T75" fmla="*/ 65 h 65"/>
                <a:gd name="T76" fmla="*/ 16 w 53"/>
                <a:gd name="T77" fmla="*/ 63 h 65"/>
                <a:gd name="T78" fmla="*/ 9 w 53"/>
                <a:gd name="T79" fmla="*/ 58 h 65"/>
                <a:gd name="T80" fmla="*/ 6 w 53"/>
                <a:gd name="T81" fmla="*/ 51 h 65"/>
                <a:gd name="T82" fmla="*/ 9 w 53"/>
                <a:gd name="T83" fmla="*/ 44 h 65"/>
                <a:gd name="T84" fmla="*/ 14 w 53"/>
                <a:gd name="T85" fmla="*/ 40 h 65"/>
                <a:gd name="T86" fmla="*/ 21 w 53"/>
                <a:gd name="T87" fmla="*/ 37 h 65"/>
                <a:gd name="T88" fmla="*/ 30 w 53"/>
                <a:gd name="T89" fmla="*/ 36 h 65"/>
                <a:gd name="T90" fmla="*/ 36 w 53"/>
                <a:gd name="T91" fmla="*/ 37 h 65"/>
                <a:gd name="T92" fmla="*/ 42 w 53"/>
                <a:gd name="T93" fmla="*/ 38 h 65"/>
                <a:gd name="T94" fmla="*/ 30 w 53"/>
                <a:gd name="T95" fmla="*/ 45 h 65"/>
                <a:gd name="T96" fmla="*/ 22 w 53"/>
                <a:gd name="T97" fmla="*/ 47 h 65"/>
                <a:gd name="T98" fmla="*/ 18 w 53"/>
                <a:gd name="T99" fmla="*/ 51 h 65"/>
                <a:gd name="T100" fmla="*/ 22 w 53"/>
                <a:gd name="T101" fmla="*/ 55 h 65"/>
                <a:gd name="T102" fmla="*/ 30 w 53"/>
                <a:gd name="T103" fmla="*/ 56 h 65"/>
                <a:gd name="T104" fmla="*/ 37 w 53"/>
                <a:gd name="T105" fmla="*/ 55 h 65"/>
                <a:gd name="T106" fmla="*/ 41 w 53"/>
                <a:gd name="T107" fmla="*/ 51 h 65"/>
                <a:gd name="T108" fmla="*/ 37 w 53"/>
                <a:gd name="T109" fmla="*/ 47 h 65"/>
                <a:gd name="T110" fmla="*/ 30 w 53"/>
                <a:gd name="T111" fmla="*/ 4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" h="65">
                  <a:moveTo>
                    <a:pt x="42" y="38"/>
                  </a:moveTo>
                  <a:quadBezTo>
                    <a:pt x="42" y="26"/>
                    <a:pt x="42" y="26"/>
                  </a:quadBezTo>
                  <a:quadBezTo>
                    <a:pt x="37" y="35"/>
                    <a:pt x="37" y="35"/>
                  </a:quadBezTo>
                  <a:cubicBezTo>
                    <a:pt x="37" y="35"/>
                    <a:pt x="36" y="35"/>
                    <a:pt x="35" y="34"/>
                  </a:cubicBezTo>
                  <a:cubicBezTo>
                    <a:pt x="34" y="34"/>
                    <a:pt x="32" y="33"/>
                    <a:pt x="30" y="32"/>
                  </a:cubicBezTo>
                  <a:cubicBezTo>
                    <a:pt x="27" y="30"/>
                    <a:pt x="25" y="29"/>
                    <a:pt x="23" y="27"/>
                  </a:cubicBezTo>
                  <a:cubicBezTo>
                    <a:pt x="22" y="26"/>
                    <a:pt x="21" y="25"/>
                    <a:pt x="21" y="25"/>
                  </a:cubicBezTo>
                  <a:cubicBezTo>
                    <a:pt x="21" y="25"/>
                    <a:pt x="20" y="26"/>
                    <a:pt x="19" y="27"/>
                  </a:cubicBezTo>
                  <a:cubicBezTo>
                    <a:pt x="17" y="29"/>
                    <a:pt x="15" y="30"/>
                    <a:pt x="13" y="32"/>
                  </a:cubicBezTo>
                  <a:cubicBezTo>
                    <a:pt x="10" y="33"/>
                    <a:pt x="8" y="34"/>
                    <a:pt x="7" y="34"/>
                  </a:cubicBezTo>
                  <a:cubicBezTo>
                    <a:pt x="6" y="35"/>
                    <a:pt x="5" y="35"/>
                    <a:pt x="5" y="35"/>
                  </a:cubicBezTo>
                  <a:quadBezTo>
                    <a:pt x="0" y="26"/>
                    <a:pt x="0" y="26"/>
                  </a:quadBezTo>
                  <a:cubicBezTo>
                    <a:pt x="0" y="26"/>
                    <a:pt x="1" y="26"/>
                    <a:pt x="2" y="25"/>
                  </a:cubicBezTo>
                  <a:cubicBezTo>
                    <a:pt x="4" y="25"/>
                    <a:pt x="5" y="24"/>
                    <a:pt x="7" y="23"/>
                  </a:cubicBezTo>
                  <a:cubicBezTo>
                    <a:pt x="9" y="21"/>
                    <a:pt x="11" y="19"/>
                    <a:pt x="13" y="17"/>
                  </a:cubicBezTo>
                  <a:cubicBezTo>
                    <a:pt x="15" y="14"/>
                    <a:pt x="16" y="11"/>
                    <a:pt x="16" y="8"/>
                  </a:cubicBezTo>
                  <a:quadBezTo>
                    <a:pt x="16" y="1"/>
                    <a:pt x="16" y="1"/>
                  </a:quadBezTo>
                  <a:quadBezTo>
                    <a:pt x="27" y="1"/>
                    <a:pt x="27" y="1"/>
                  </a:quadBezTo>
                  <a:quadBezTo>
                    <a:pt x="27" y="8"/>
                    <a:pt x="27" y="8"/>
                  </a:quadBezTo>
                  <a:cubicBezTo>
                    <a:pt x="27" y="11"/>
                    <a:pt x="27" y="14"/>
                    <a:pt x="29" y="16"/>
                  </a:cubicBezTo>
                  <a:cubicBezTo>
                    <a:pt x="31" y="19"/>
                    <a:pt x="33" y="21"/>
                    <a:pt x="35" y="23"/>
                  </a:cubicBezTo>
                  <a:cubicBezTo>
                    <a:pt x="37" y="24"/>
                    <a:pt x="38" y="25"/>
                    <a:pt x="40" y="25"/>
                  </a:cubicBezTo>
                  <a:cubicBezTo>
                    <a:pt x="41" y="26"/>
                    <a:pt x="42" y="26"/>
                    <a:pt x="42" y="26"/>
                  </a:cubicBezTo>
                  <a:quadBezTo>
                    <a:pt x="42" y="17"/>
                    <a:pt x="42" y="17"/>
                  </a:quadBezTo>
                  <a:quadBezTo>
                    <a:pt x="33" y="17"/>
                    <a:pt x="33" y="17"/>
                  </a:quadBezTo>
                  <a:quadBezTo>
                    <a:pt x="33" y="8"/>
                    <a:pt x="33" y="8"/>
                  </a:quadBezTo>
                  <a:quadBezTo>
                    <a:pt x="42" y="8"/>
                    <a:pt x="42" y="8"/>
                  </a:quadBezTo>
                  <a:quadBezTo>
                    <a:pt x="42" y="0"/>
                    <a:pt x="42" y="0"/>
                  </a:quadBezTo>
                  <a:quadBezTo>
                    <a:pt x="53" y="0"/>
                    <a:pt x="53" y="0"/>
                  </a:quadBezTo>
                  <a:quadBezTo>
                    <a:pt x="53" y="40"/>
                    <a:pt x="53" y="40"/>
                  </a:quadBezTo>
                  <a:quadBezTo>
                    <a:pt x="45" y="40"/>
                    <a:pt x="45" y="40"/>
                  </a:quadBezTo>
                  <a:cubicBezTo>
                    <a:pt x="48" y="41"/>
                    <a:pt x="49" y="43"/>
                    <a:pt x="51" y="44"/>
                  </a:cubicBezTo>
                  <a:cubicBezTo>
                    <a:pt x="52" y="46"/>
                    <a:pt x="53" y="48"/>
                    <a:pt x="53" y="51"/>
                  </a:cubicBezTo>
                  <a:cubicBezTo>
                    <a:pt x="53" y="53"/>
                    <a:pt x="52" y="55"/>
                    <a:pt x="51" y="57"/>
                  </a:cubicBezTo>
                  <a:cubicBezTo>
                    <a:pt x="50" y="59"/>
                    <a:pt x="48" y="60"/>
                    <a:pt x="46" y="61"/>
                  </a:cubicBezTo>
                  <a:cubicBezTo>
                    <a:pt x="44" y="63"/>
                    <a:pt x="41" y="64"/>
                    <a:pt x="39" y="64"/>
                  </a:cubicBezTo>
                  <a:cubicBezTo>
                    <a:pt x="36" y="65"/>
                    <a:pt x="33" y="65"/>
                    <a:pt x="30" y="65"/>
                  </a:cubicBezTo>
                  <a:cubicBezTo>
                    <a:pt x="27" y="65"/>
                    <a:pt x="25" y="65"/>
                    <a:pt x="22" y="65"/>
                  </a:cubicBezTo>
                  <a:cubicBezTo>
                    <a:pt x="20" y="64"/>
                    <a:pt x="18" y="63"/>
                    <a:pt x="16" y="63"/>
                  </a:cubicBezTo>
                  <a:cubicBezTo>
                    <a:pt x="13" y="61"/>
                    <a:pt x="11" y="60"/>
                    <a:pt x="9" y="58"/>
                  </a:cubicBezTo>
                  <a:cubicBezTo>
                    <a:pt x="7" y="56"/>
                    <a:pt x="6" y="54"/>
                    <a:pt x="6" y="51"/>
                  </a:cubicBezTo>
                  <a:cubicBezTo>
                    <a:pt x="6" y="48"/>
                    <a:pt x="7" y="46"/>
                    <a:pt x="9" y="44"/>
                  </a:cubicBezTo>
                  <a:cubicBezTo>
                    <a:pt x="10" y="43"/>
                    <a:pt x="12" y="41"/>
                    <a:pt x="14" y="40"/>
                  </a:cubicBezTo>
                  <a:cubicBezTo>
                    <a:pt x="16" y="39"/>
                    <a:pt x="19" y="38"/>
                    <a:pt x="21" y="37"/>
                  </a:cubicBezTo>
                  <a:cubicBezTo>
                    <a:pt x="24" y="37"/>
                    <a:pt x="27" y="36"/>
                    <a:pt x="30" y="36"/>
                  </a:cubicBezTo>
                  <a:cubicBezTo>
                    <a:pt x="32" y="36"/>
                    <a:pt x="34" y="37"/>
                    <a:pt x="36" y="37"/>
                  </a:cubicBezTo>
                  <a:cubicBezTo>
                    <a:pt x="38" y="37"/>
                    <a:pt x="40" y="38"/>
                    <a:pt x="42" y="38"/>
                  </a:cubicBezTo>
                  <a:close/>
                  <a:moveTo>
                    <a:pt x="30" y="45"/>
                  </a:moveTo>
                  <a:cubicBezTo>
                    <a:pt x="27" y="45"/>
                    <a:pt x="24" y="46"/>
                    <a:pt x="22" y="47"/>
                  </a:cubicBezTo>
                  <a:cubicBezTo>
                    <a:pt x="19" y="48"/>
                    <a:pt x="18" y="49"/>
                    <a:pt x="18" y="51"/>
                  </a:cubicBezTo>
                  <a:cubicBezTo>
                    <a:pt x="18" y="53"/>
                    <a:pt x="19" y="54"/>
                    <a:pt x="22" y="55"/>
                  </a:cubicBezTo>
                  <a:cubicBezTo>
                    <a:pt x="25" y="56"/>
                    <a:pt x="27" y="56"/>
                    <a:pt x="30" y="56"/>
                  </a:cubicBezTo>
                  <a:cubicBezTo>
                    <a:pt x="32" y="56"/>
                    <a:pt x="35" y="56"/>
                    <a:pt x="37" y="55"/>
                  </a:cubicBezTo>
                  <a:cubicBezTo>
                    <a:pt x="40" y="54"/>
                    <a:pt x="41" y="53"/>
                    <a:pt x="41" y="51"/>
                  </a:cubicBezTo>
                  <a:cubicBezTo>
                    <a:pt x="41" y="49"/>
                    <a:pt x="40" y="48"/>
                    <a:pt x="37" y="47"/>
                  </a:cubicBezTo>
                  <a:cubicBezTo>
                    <a:pt x="35" y="46"/>
                    <a:pt x="32" y="45"/>
                    <a:pt x="30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740CE102-0FBC-4FD7-A10D-75C8F1FA9D88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119" y="1900"/>
              <a:ext cx="134" cy="169"/>
            </a:xfrm>
            <a:custGeom>
              <a:avLst/>
              <a:gdLst>
                <a:gd name="T0" fmla="*/ 1 w 50"/>
                <a:gd name="T1" fmla="*/ 1 h 63"/>
                <a:gd name="T2" fmla="*/ 32 w 50"/>
                <a:gd name="T3" fmla="*/ 1 h 63"/>
                <a:gd name="T4" fmla="*/ 32 w 50"/>
                <a:gd name="T5" fmla="*/ 16 h 63"/>
                <a:gd name="T6" fmla="*/ 30 w 50"/>
                <a:gd name="T7" fmla="*/ 24 h 63"/>
                <a:gd name="T8" fmla="*/ 22 w 50"/>
                <a:gd name="T9" fmla="*/ 33 h 63"/>
                <a:gd name="T10" fmla="*/ 9 w 50"/>
                <a:gd name="T11" fmla="*/ 37 h 63"/>
                <a:gd name="T12" fmla="*/ 2 w 50"/>
                <a:gd name="T13" fmla="*/ 38 h 63"/>
                <a:gd name="T14" fmla="*/ 0 w 50"/>
                <a:gd name="T15" fmla="*/ 28 h 63"/>
                <a:gd name="T16" fmla="*/ 5 w 50"/>
                <a:gd name="T17" fmla="*/ 28 h 63"/>
                <a:gd name="T18" fmla="*/ 14 w 50"/>
                <a:gd name="T19" fmla="*/ 25 h 63"/>
                <a:gd name="T20" fmla="*/ 19 w 50"/>
                <a:gd name="T21" fmla="*/ 20 h 63"/>
                <a:gd name="T22" fmla="*/ 21 w 50"/>
                <a:gd name="T23" fmla="*/ 14 h 63"/>
                <a:gd name="T24" fmla="*/ 21 w 50"/>
                <a:gd name="T25" fmla="*/ 10 h 63"/>
                <a:gd name="T26" fmla="*/ 1 w 50"/>
                <a:gd name="T27" fmla="*/ 10 h 63"/>
                <a:gd name="T28" fmla="*/ 1 w 50"/>
                <a:gd name="T29" fmla="*/ 1 h 63"/>
                <a:gd name="T30" fmla="*/ 12 w 50"/>
                <a:gd name="T31" fmla="*/ 63 h 63"/>
                <a:gd name="T32" fmla="*/ 9 w 50"/>
                <a:gd name="T33" fmla="*/ 63 h 63"/>
                <a:gd name="T34" fmla="*/ 7 w 50"/>
                <a:gd name="T35" fmla="*/ 61 h 63"/>
                <a:gd name="T36" fmla="*/ 5 w 50"/>
                <a:gd name="T37" fmla="*/ 59 h 63"/>
                <a:gd name="T38" fmla="*/ 5 w 50"/>
                <a:gd name="T39" fmla="*/ 56 h 63"/>
                <a:gd name="T40" fmla="*/ 5 w 50"/>
                <a:gd name="T41" fmla="*/ 41 h 63"/>
                <a:gd name="T42" fmla="*/ 16 w 50"/>
                <a:gd name="T43" fmla="*/ 41 h 63"/>
                <a:gd name="T44" fmla="*/ 16 w 50"/>
                <a:gd name="T45" fmla="*/ 54 h 63"/>
                <a:gd name="T46" fmla="*/ 50 w 50"/>
                <a:gd name="T47" fmla="*/ 54 h 63"/>
                <a:gd name="T48" fmla="*/ 50 w 50"/>
                <a:gd name="T49" fmla="*/ 63 h 63"/>
                <a:gd name="T50" fmla="*/ 12 w 50"/>
                <a:gd name="T51" fmla="*/ 63 h 63"/>
                <a:gd name="T52" fmla="*/ 49 w 50"/>
                <a:gd name="T53" fmla="*/ 43 h 63"/>
                <a:gd name="T54" fmla="*/ 38 w 50"/>
                <a:gd name="T55" fmla="*/ 43 h 63"/>
                <a:gd name="T56" fmla="*/ 38 w 50"/>
                <a:gd name="T57" fmla="*/ 0 h 63"/>
                <a:gd name="T58" fmla="*/ 49 w 50"/>
                <a:gd name="T59" fmla="*/ 0 h 63"/>
                <a:gd name="T60" fmla="*/ 49 w 50"/>
                <a:gd name="T61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0" h="63">
                  <a:moveTo>
                    <a:pt x="1" y="1"/>
                  </a:moveTo>
                  <a:quadBezTo>
                    <a:pt x="32" y="1"/>
                    <a:pt x="32" y="1"/>
                  </a:quadBezTo>
                  <a:quadBezTo>
                    <a:pt x="32" y="16"/>
                    <a:pt x="32" y="16"/>
                  </a:quadBezTo>
                  <a:cubicBezTo>
                    <a:pt x="32" y="17"/>
                    <a:pt x="31" y="20"/>
                    <a:pt x="30" y="24"/>
                  </a:cubicBezTo>
                  <a:cubicBezTo>
                    <a:pt x="28" y="27"/>
                    <a:pt x="26" y="30"/>
                    <a:pt x="22" y="33"/>
                  </a:cubicBezTo>
                  <a:cubicBezTo>
                    <a:pt x="18" y="36"/>
                    <a:pt x="14" y="37"/>
                    <a:pt x="9" y="37"/>
                  </a:cubicBezTo>
                  <a:cubicBezTo>
                    <a:pt x="5" y="38"/>
                    <a:pt x="3" y="38"/>
                    <a:pt x="2" y="38"/>
                  </a:cubicBezTo>
                  <a:quadBezTo>
                    <a:pt x="0" y="28"/>
                    <a:pt x="0" y="28"/>
                  </a:quadBezTo>
                  <a:cubicBezTo>
                    <a:pt x="0" y="28"/>
                    <a:pt x="2" y="28"/>
                    <a:pt x="5" y="28"/>
                  </a:cubicBezTo>
                  <a:cubicBezTo>
                    <a:pt x="8" y="28"/>
                    <a:pt x="11" y="27"/>
                    <a:pt x="14" y="25"/>
                  </a:cubicBezTo>
                  <a:cubicBezTo>
                    <a:pt x="17" y="24"/>
                    <a:pt x="18" y="22"/>
                    <a:pt x="19" y="20"/>
                  </a:cubicBezTo>
                  <a:cubicBezTo>
                    <a:pt x="20" y="17"/>
                    <a:pt x="21" y="15"/>
                    <a:pt x="21" y="14"/>
                  </a:cubicBezTo>
                  <a:quadBezTo>
                    <a:pt x="21" y="10"/>
                    <a:pt x="21" y="10"/>
                  </a:quadBezTo>
                  <a:quadBezTo>
                    <a:pt x="1" y="10"/>
                    <a:pt x="1" y="10"/>
                  </a:quadBezTo>
                  <a:lnTo>
                    <a:pt x="1" y="1"/>
                  </a:lnTo>
                  <a:close/>
                  <a:moveTo>
                    <a:pt x="12" y="63"/>
                  </a:moveTo>
                  <a:cubicBezTo>
                    <a:pt x="11" y="63"/>
                    <a:pt x="10" y="63"/>
                    <a:pt x="9" y="63"/>
                  </a:cubicBezTo>
                  <a:cubicBezTo>
                    <a:pt x="8" y="63"/>
                    <a:pt x="8" y="62"/>
                    <a:pt x="7" y="61"/>
                  </a:cubicBezTo>
                  <a:quadBezTo>
                    <a:pt x="6" y="60"/>
                    <a:pt x="5" y="59"/>
                  </a:quadBezTo>
                  <a:cubicBezTo>
                    <a:pt x="5" y="58"/>
                    <a:pt x="5" y="57"/>
                    <a:pt x="5" y="56"/>
                  </a:cubicBezTo>
                  <a:quadBezTo>
                    <a:pt x="5" y="41"/>
                    <a:pt x="5" y="41"/>
                  </a:quadBezTo>
                  <a:quadBezTo>
                    <a:pt x="16" y="41"/>
                    <a:pt x="16" y="41"/>
                  </a:quadBezTo>
                  <a:quadBezTo>
                    <a:pt x="16" y="54"/>
                    <a:pt x="16" y="54"/>
                  </a:quadBezTo>
                  <a:quadBezTo>
                    <a:pt x="50" y="54"/>
                    <a:pt x="50" y="54"/>
                  </a:quadBezTo>
                  <a:quadBezTo>
                    <a:pt x="50" y="63"/>
                    <a:pt x="50" y="63"/>
                  </a:quadBezTo>
                  <a:lnTo>
                    <a:pt x="12" y="63"/>
                  </a:lnTo>
                  <a:close/>
                  <a:moveTo>
                    <a:pt x="49" y="43"/>
                  </a:moveTo>
                  <a:quadBezTo>
                    <a:pt x="38" y="43"/>
                    <a:pt x="38" y="43"/>
                  </a:quadBezTo>
                  <a:quadBezTo>
                    <a:pt x="38" y="0"/>
                    <a:pt x="38" y="0"/>
                  </a:quadBezTo>
                  <a:quadBezTo>
                    <a:pt x="49" y="0"/>
                    <a:pt x="49" y="0"/>
                  </a:quadBezTo>
                  <a:lnTo>
                    <a:pt x="49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F8AECC3F-47FB-47B6-84C1-B02D95A61C8F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269" y="1903"/>
              <a:ext cx="134" cy="166"/>
            </a:xfrm>
            <a:custGeom>
              <a:avLst/>
              <a:gdLst>
                <a:gd name="T0" fmla="*/ 34 w 50"/>
                <a:gd name="T1" fmla="*/ 23 h 62"/>
                <a:gd name="T2" fmla="*/ 35 w 50"/>
                <a:gd name="T3" fmla="*/ 20 h 62"/>
                <a:gd name="T4" fmla="*/ 36 w 50"/>
                <a:gd name="T5" fmla="*/ 17 h 62"/>
                <a:gd name="T6" fmla="*/ 36 w 50"/>
                <a:gd name="T7" fmla="*/ 15 h 62"/>
                <a:gd name="T8" fmla="*/ 36 w 50"/>
                <a:gd name="T9" fmla="*/ 9 h 62"/>
                <a:gd name="T10" fmla="*/ 2 w 50"/>
                <a:gd name="T11" fmla="*/ 9 h 62"/>
                <a:gd name="T12" fmla="*/ 2 w 50"/>
                <a:gd name="T13" fmla="*/ 0 h 62"/>
                <a:gd name="T14" fmla="*/ 47 w 50"/>
                <a:gd name="T15" fmla="*/ 0 h 62"/>
                <a:gd name="T16" fmla="*/ 47 w 50"/>
                <a:gd name="T17" fmla="*/ 6 h 62"/>
                <a:gd name="T18" fmla="*/ 47 w 50"/>
                <a:gd name="T19" fmla="*/ 11 h 62"/>
                <a:gd name="T20" fmla="*/ 46 w 50"/>
                <a:gd name="T21" fmla="*/ 16 h 62"/>
                <a:gd name="T22" fmla="*/ 46 w 50"/>
                <a:gd name="T23" fmla="*/ 21 h 62"/>
                <a:gd name="T24" fmla="*/ 45 w 50"/>
                <a:gd name="T25" fmla="*/ 23 h 62"/>
                <a:gd name="T26" fmla="*/ 50 w 50"/>
                <a:gd name="T27" fmla="*/ 23 h 62"/>
                <a:gd name="T28" fmla="*/ 50 w 50"/>
                <a:gd name="T29" fmla="*/ 32 h 62"/>
                <a:gd name="T30" fmla="*/ 0 w 50"/>
                <a:gd name="T31" fmla="*/ 32 h 62"/>
                <a:gd name="T32" fmla="*/ 0 w 50"/>
                <a:gd name="T33" fmla="*/ 23 h 62"/>
                <a:gd name="T34" fmla="*/ 34 w 50"/>
                <a:gd name="T35" fmla="*/ 23 h 62"/>
                <a:gd name="T36" fmla="*/ 9 w 50"/>
                <a:gd name="T37" fmla="*/ 62 h 62"/>
                <a:gd name="T38" fmla="*/ 6 w 50"/>
                <a:gd name="T39" fmla="*/ 62 h 62"/>
                <a:gd name="T40" fmla="*/ 4 w 50"/>
                <a:gd name="T41" fmla="*/ 60 h 62"/>
                <a:gd name="T42" fmla="*/ 2 w 50"/>
                <a:gd name="T43" fmla="*/ 58 h 62"/>
                <a:gd name="T44" fmla="*/ 2 w 50"/>
                <a:gd name="T45" fmla="*/ 55 h 62"/>
                <a:gd name="T46" fmla="*/ 2 w 50"/>
                <a:gd name="T47" fmla="*/ 36 h 62"/>
                <a:gd name="T48" fmla="*/ 13 w 50"/>
                <a:gd name="T49" fmla="*/ 36 h 62"/>
                <a:gd name="T50" fmla="*/ 13 w 50"/>
                <a:gd name="T51" fmla="*/ 40 h 62"/>
                <a:gd name="T52" fmla="*/ 36 w 50"/>
                <a:gd name="T53" fmla="*/ 40 h 62"/>
                <a:gd name="T54" fmla="*/ 36 w 50"/>
                <a:gd name="T55" fmla="*/ 36 h 62"/>
                <a:gd name="T56" fmla="*/ 47 w 50"/>
                <a:gd name="T57" fmla="*/ 36 h 62"/>
                <a:gd name="T58" fmla="*/ 47 w 50"/>
                <a:gd name="T59" fmla="*/ 62 h 62"/>
                <a:gd name="T60" fmla="*/ 9 w 50"/>
                <a:gd name="T61" fmla="*/ 62 h 62"/>
                <a:gd name="T62" fmla="*/ 13 w 50"/>
                <a:gd name="T63" fmla="*/ 49 h 62"/>
                <a:gd name="T64" fmla="*/ 13 w 50"/>
                <a:gd name="T65" fmla="*/ 53 h 62"/>
                <a:gd name="T66" fmla="*/ 36 w 50"/>
                <a:gd name="T67" fmla="*/ 53 h 62"/>
                <a:gd name="T68" fmla="*/ 36 w 50"/>
                <a:gd name="T69" fmla="*/ 49 h 62"/>
                <a:gd name="T70" fmla="*/ 13 w 50"/>
                <a:gd name="T71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" h="62">
                  <a:moveTo>
                    <a:pt x="34" y="23"/>
                  </a:moveTo>
                  <a:cubicBezTo>
                    <a:pt x="34" y="22"/>
                    <a:pt x="35" y="21"/>
                    <a:pt x="35" y="20"/>
                  </a:cubicBezTo>
                  <a:cubicBezTo>
                    <a:pt x="35" y="19"/>
                    <a:pt x="36" y="18"/>
                    <a:pt x="36" y="17"/>
                  </a:cubicBezTo>
                  <a:cubicBezTo>
                    <a:pt x="36" y="17"/>
                    <a:pt x="36" y="16"/>
                    <a:pt x="36" y="15"/>
                  </a:cubicBezTo>
                  <a:quadBezTo>
                    <a:pt x="36" y="9"/>
                    <a:pt x="36" y="9"/>
                  </a:quadBezTo>
                  <a:quadBezTo>
                    <a:pt x="2" y="9"/>
                    <a:pt x="2" y="9"/>
                  </a:quadBezTo>
                  <a:quadBezTo>
                    <a:pt x="2" y="0"/>
                    <a:pt x="2" y="0"/>
                  </a:quadBezTo>
                  <a:quadBezTo>
                    <a:pt x="47" y="0"/>
                    <a:pt x="47" y="0"/>
                  </a:quadBezTo>
                  <a:quadBezTo>
                    <a:pt x="47" y="6"/>
                    <a:pt x="47" y="6"/>
                  </a:quadBezTo>
                  <a:cubicBezTo>
                    <a:pt x="47" y="8"/>
                    <a:pt x="47" y="10"/>
                    <a:pt x="47" y="11"/>
                  </a:cubicBezTo>
                  <a:cubicBezTo>
                    <a:pt x="47" y="12"/>
                    <a:pt x="47" y="13"/>
                    <a:pt x="46" y="16"/>
                  </a:cubicBezTo>
                  <a:cubicBezTo>
                    <a:pt x="46" y="18"/>
                    <a:pt x="46" y="20"/>
                    <a:pt x="46" y="21"/>
                  </a:cubicBezTo>
                  <a:cubicBezTo>
                    <a:pt x="45" y="22"/>
                    <a:pt x="45" y="23"/>
                    <a:pt x="45" y="23"/>
                  </a:cubicBezTo>
                  <a:quadBezTo>
                    <a:pt x="50" y="23"/>
                    <a:pt x="50" y="23"/>
                  </a:quadBezTo>
                  <a:quadBezTo>
                    <a:pt x="50" y="32"/>
                    <a:pt x="50" y="32"/>
                  </a:quadBezTo>
                  <a:quadBezTo>
                    <a:pt x="0" y="32"/>
                    <a:pt x="0" y="32"/>
                  </a:quadBezTo>
                  <a:quadBezTo>
                    <a:pt x="0" y="23"/>
                    <a:pt x="0" y="23"/>
                  </a:quadBezTo>
                  <a:lnTo>
                    <a:pt x="34" y="23"/>
                  </a:lnTo>
                  <a:close/>
                  <a:moveTo>
                    <a:pt x="9" y="62"/>
                  </a:moveTo>
                  <a:cubicBezTo>
                    <a:pt x="8" y="62"/>
                    <a:pt x="7" y="62"/>
                    <a:pt x="6" y="62"/>
                  </a:cubicBezTo>
                  <a:quadBezTo>
                    <a:pt x="5" y="61"/>
                    <a:pt x="4" y="60"/>
                  </a:quadBezTo>
                  <a:quadBezTo>
                    <a:pt x="3" y="59"/>
                    <a:pt x="2" y="58"/>
                  </a:quadBezTo>
                  <a:cubicBezTo>
                    <a:pt x="2" y="57"/>
                    <a:pt x="2" y="56"/>
                    <a:pt x="2" y="55"/>
                  </a:cubicBezTo>
                  <a:quadBezTo>
                    <a:pt x="2" y="36"/>
                    <a:pt x="2" y="36"/>
                  </a:quadBezTo>
                  <a:quadBezTo>
                    <a:pt x="13" y="36"/>
                    <a:pt x="13" y="36"/>
                  </a:quadBezTo>
                  <a:quadBezTo>
                    <a:pt x="13" y="40"/>
                    <a:pt x="13" y="40"/>
                  </a:quadBezTo>
                  <a:quadBezTo>
                    <a:pt x="36" y="40"/>
                    <a:pt x="36" y="40"/>
                  </a:quadBezTo>
                  <a:quadBezTo>
                    <a:pt x="36" y="36"/>
                    <a:pt x="36" y="36"/>
                  </a:quadBezTo>
                  <a:quadBezTo>
                    <a:pt x="47" y="36"/>
                    <a:pt x="47" y="36"/>
                  </a:quadBezTo>
                  <a:quadBezTo>
                    <a:pt x="47" y="62"/>
                    <a:pt x="47" y="62"/>
                  </a:quadBezTo>
                  <a:lnTo>
                    <a:pt x="9" y="62"/>
                  </a:lnTo>
                  <a:close/>
                  <a:moveTo>
                    <a:pt x="13" y="49"/>
                  </a:moveTo>
                  <a:quadBezTo>
                    <a:pt x="13" y="53"/>
                    <a:pt x="13" y="53"/>
                  </a:quadBezTo>
                  <a:quadBezTo>
                    <a:pt x="36" y="53"/>
                    <a:pt x="36" y="53"/>
                  </a:quadBezTo>
                  <a:quadBezTo>
                    <a:pt x="36" y="49"/>
                    <a:pt x="36" y="49"/>
                  </a:quadBezTo>
                  <a:lnTo>
                    <a:pt x="13" y="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8166ADCD-8BBD-42E3-AD78-16DE9EDE74DD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408" y="1900"/>
              <a:ext cx="144" cy="169"/>
            </a:xfrm>
            <a:custGeom>
              <a:avLst/>
              <a:gdLst>
                <a:gd name="T0" fmla="*/ 15 w 54"/>
                <a:gd name="T1" fmla="*/ 10 h 63"/>
                <a:gd name="T2" fmla="*/ 3 w 54"/>
                <a:gd name="T3" fmla="*/ 10 h 63"/>
                <a:gd name="T4" fmla="*/ 3 w 54"/>
                <a:gd name="T5" fmla="*/ 1 h 63"/>
                <a:gd name="T6" fmla="*/ 38 w 54"/>
                <a:gd name="T7" fmla="*/ 1 h 63"/>
                <a:gd name="T8" fmla="*/ 38 w 54"/>
                <a:gd name="T9" fmla="*/ 10 h 63"/>
                <a:gd name="T10" fmla="*/ 26 w 54"/>
                <a:gd name="T11" fmla="*/ 10 h 63"/>
                <a:gd name="T12" fmla="*/ 26 w 54"/>
                <a:gd name="T13" fmla="*/ 12 h 63"/>
                <a:gd name="T14" fmla="*/ 28 w 54"/>
                <a:gd name="T15" fmla="*/ 21 h 63"/>
                <a:gd name="T16" fmla="*/ 34 w 54"/>
                <a:gd name="T17" fmla="*/ 28 h 63"/>
                <a:gd name="T18" fmla="*/ 39 w 54"/>
                <a:gd name="T19" fmla="*/ 31 h 63"/>
                <a:gd name="T20" fmla="*/ 41 w 54"/>
                <a:gd name="T21" fmla="*/ 31 h 63"/>
                <a:gd name="T22" fmla="*/ 37 w 54"/>
                <a:gd name="T23" fmla="*/ 40 h 63"/>
                <a:gd name="T24" fmla="*/ 35 w 54"/>
                <a:gd name="T25" fmla="*/ 39 h 63"/>
                <a:gd name="T26" fmla="*/ 29 w 54"/>
                <a:gd name="T27" fmla="*/ 36 h 63"/>
                <a:gd name="T28" fmla="*/ 23 w 54"/>
                <a:gd name="T29" fmla="*/ 32 h 63"/>
                <a:gd name="T30" fmla="*/ 21 w 54"/>
                <a:gd name="T31" fmla="*/ 30 h 63"/>
                <a:gd name="T32" fmla="*/ 18 w 54"/>
                <a:gd name="T33" fmla="*/ 32 h 63"/>
                <a:gd name="T34" fmla="*/ 12 w 54"/>
                <a:gd name="T35" fmla="*/ 36 h 63"/>
                <a:gd name="T36" fmla="*/ 6 w 54"/>
                <a:gd name="T37" fmla="*/ 39 h 63"/>
                <a:gd name="T38" fmla="*/ 5 w 54"/>
                <a:gd name="T39" fmla="*/ 40 h 63"/>
                <a:gd name="T40" fmla="*/ 0 w 54"/>
                <a:gd name="T41" fmla="*/ 32 h 63"/>
                <a:gd name="T42" fmla="*/ 2 w 54"/>
                <a:gd name="T43" fmla="*/ 31 h 63"/>
                <a:gd name="T44" fmla="*/ 7 w 54"/>
                <a:gd name="T45" fmla="*/ 28 h 63"/>
                <a:gd name="T46" fmla="*/ 13 w 54"/>
                <a:gd name="T47" fmla="*/ 22 h 63"/>
                <a:gd name="T48" fmla="*/ 15 w 54"/>
                <a:gd name="T49" fmla="*/ 13 h 63"/>
                <a:gd name="T50" fmla="*/ 15 w 54"/>
                <a:gd name="T51" fmla="*/ 10 h 63"/>
                <a:gd name="T52" fmla="*/ 7 w 54"/>
                <a:gd name="T53" fmla="*/ 43 h 63"/>
                <a:gd name="T54" fmla="*/ 18 w 54"/>
                <a:gd name="T55" fmla="*/ 43 h 63"/>
                <a:gd name="T56" fmla="*/ 18 w 54"/>
                <a:gd name="T57" fmla="*/ 54 h 63"/>
                <a:gd name="T58" fmla="*/ 54 w 54"/>
                <a:gd name="T59" fmla="*/ 54 h 63"/>
                <a:gd name="T60" fmla="*/ 54 w 54"/>
                <a:gd name="T61" fmla="*/ 63 h 63"/>
                <a:gd name="T62" fmla="*/ 14 w 54"/>
                <a:gd name="T63" fmla="*/ 63 h 63"/>
                <a:gd name="T64" fmla="*/ 11 w 54"/>
                <a:gd name="T65" fmla="*/ 63 h 63"/>
                <a:gd name="T66" fmla="*/ 9 w 54"/>
                <a:gd name="T67" fmla="*/ 61 h 63"/>
                <a:gd name="T68" fmla="*/ 7 w 54"/>
                <a:gd name="T69" fmla="*/ 59 h 63"/>
                <a:gd name="T70" fmla="*/ 7 w 54"/>
                <a:gd name="T71" fmla="*/ 56 h 63"/>
                <a:gd name="T72" fmla="*/ 7 w 54"/>
                <a:gd name="T73" fmla="*/ 43 h 63"/>
                <a:gd name="T74" fmla="*/ 53 w 54"/>
                <a:gd name="T75" fmla="*/ 0 h 63"/>
                <a:gd name="T76" fmla="*/ 42 w 54"/>
                <a:gd name="T77" fmla="*/ 0 h 63"/>
                <a:gd name="T78" fmla="*/ 42 w 54"/>
                <a:gd name="T79" fmla="*/ 13 h 63"/>
                <a:gd name="T80" fmla="*/ 34 w 54"/>
                <a:gd name="T81" fmla="*/ 13 h 63"/>
                <a:gd name="T82" fmla="*/ 34 w 54"/>
                <a:gd name="T83" fmla="*/ 22 h 63"/>
                <a:gd name="T84" fmla="*/ 42 w 54"/>
                <a:gd name="T85" fmla="*/ 22 h 63"/>
                <a:gd name="T86" fmla="*/ 42 w 54"/>
                <a:gd name="T87" fmla="*/ 45 h 63"/>
                <a:gd name="T88" fmla="*/ 53 w 54"/>
                <a:gd name="T89" fmla="*/ 45 h 63"/>
                <a:gd name="T90" fmla="*/ 53 w 54"/>
                <a:gd name="T91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4" h="63">
                  <a:moveTo>
                    <a:pt x="15" y="10"/>
                  </a:moveTo>
                  <a:quadBezTo>
                    <a:pt x="3" y="10"/>
                    <a:pt x="3" y="10"/>
                  </a:quadBezTo>
                  <a:quadBezTo>
                    <a:pt x="3" y="1"/>
                    <a:pt x="3" y="1"/>
                  </a:quadBezTo>
                  <a:quadBezTo>
                    <a:pt x="38" y="1"/>
                    <a:pt x="38" y="1"/>
                  </a:quadBezTo>
                  <a:quadBezTo>
                    <a:pt x="38" y="10"/>
                    <a:pt x="38" y="10"/>
                  </a:quadBezTo>
                  <a:quadBezTo>
                    <a:pt x="26" y="10"/>
                    <a:pt x="26" y="10"/>
                  </a:quadBezTo>
                  <a:quadBezTo>
                    <a:pt x="26" y="12"/>
                    <a:pt x="26" y="12"/>
                  </a:quadBezTo>
                  <a:cubicBezTo>
                    <a:pt x="26" y="16"/>
                    <a:pt x="27" y="19"/>
                    <a:pt x="28" y="21"/>
                  </a:cubicBezTo>
                  <a:cubicBezTo>
                    <a:pt x="30" y="24"/>
                    <a:pt x="32" y="26"/>
                    <a:pt x="34" y="28"/>
                  </a:cubicBezTo>
                  <a:cubicBezTo>
                    <a:pt x="36" y="29"/>
                    <a:pt x="38" y="30"/>
                    <a:pt x="39" y="31"/>
                  </a:cubicBezTo>
                  <a:quadBezTo>
                    <a:pt x="41" y="31"/>
                    <a:pt x="41" y="31"/>
                  </a:quadBezTo>
                  <a:quadBezTo>
                    <a:pt x="37" y="40"/>
                    <a:pt x="37" y="40"/>
                  </a:quadBezTo>
                  <a:cubicBezTo>
                    <a:pt x="37" y="40"/>
                    <a:pt x="36" y="40"/>
                    <a:pt x="35" y="39"/>
                  </a:cubicBezTo>
                  <a:cubicBezTo>
                    <a:pt x="34" y="39"/>
                    <a:pt x="32" y="38"/>
                    <a:pt x="29" y="36"/>
                  </a:cubicBezTo>
                  <a:cubicBezTo>
                    <a:pt x="27" y="35"/>
                    <a:pt x="25" y="34"/>
                    <a:pt x="23" y="32"/>
                  </a:cubicBezTo>
                  <a:cubicBezTo>
                    <a:pt x="22" y="30"/>
                    <a:pt x="21" y="30"/>
                    <a:pt x="21" y="30"/>
                  </a:cubicBezTo>
                  <a:cubicBezTo>
                    <a:pt x="21" y="30"/>
                    <a:pt x="20" y="30"/>
                    <a:pt x="18" y="32"/>
                  </a:cubicBezTo>
                  <a:cubicBezTo>
                    <a:pt x="17" y="34"/>
                    <a:pt x="15" y="35"/>
                    <a:pt x="12" y="36"/>
                  </a:cubicBezTo>
                  <a:cubicBezTo>
                    <a:pt x="9" y="38"/>
                    <a:pt x="8" y="39"/>
                    <a:pt x="6" y="39"/>
                  </a:cubicBezTo>
                  <a:quadBezTo>
                    <a:pt x="5" y="40"/>
                    <a:pt x="5" y="40"/>
                  </a:quadBezTo>
                  <a:quadBezTo>
                    <a:pt x="0" y="32"/>
                    <a:pt x="0" y="32"/>
                  </a:quadBezTo>
                  <a:cubicBezTo>
                    <a:pt x="0" y="32"/>
                    <a:pt x="1" y="31"/>
                    <a:pt x="2" y="31"/>
                  </a:cubicBezTo>
                  <a:cubicBezTo>
                    <a:pt x="3" y="30"/>
                    <a:pt x="5" y="29"/>
                    <a:pt x="7" y="28"/>
                  </a:cubicBezTo>
                  <a:cubicBezTo>
                    <a:pt x="9" y="26"/>
                    <a:pt x="11" y="24"/>
                    <a:pt x="13" y="22"/>
                  </a:cubicBezTo>
                  <a:cubicBezTo>
                    <a:pt x="14" y="19"/>
                    <a:pt x="15" y="16"/>
                    <a:pt x="15" y="13"/>
                  </a:cubicBezTo>
                  <a:lnTo>
                    <a:pt x="15" y="10"/>
                  </a:lnTo>
                  <a:close/>
                  <a:moveTo>
                    <a:pt x="7" y="43"/>
                  </a:moveTo>
                  <a:quadBezTo>
                    <a:pt x="18" y="43"/>
                    <a:pt x="18" y="43"/>
                  </a:quadBezTo>
                  <a:quadBezTo>
                    <a:pt x="18" y="54"/>
                    <a:pt x="18" y="54"/>
                  </a:quadBezTo>
                  <a:quadBezTo>
                    <a:pt x="54" y="54"/>
                    <a:pt x="54" y="54"/>
                  </a:quadBezTo>
                  <a:quadBezTo>
                    <a:pt x="54" y="63"/>
                    <a:pt x="54" y="63"/>
                  </a:quadBezTo>
                  <a:quadBezTo>
                    <a:pt x="14" y="63"/>
                    <a:pt x="14" y="63"/>
                  </a:quadBezTo>
                  <a:cubicBezTo>
                    <a:pt x="13" y="63"/>
                    <a:pt x="12" y="63"/>
                    <a:pt x="11" y="63"/>
                  </a:cubicBezTo>
                  <a:cubicBezTo>
                    <a:pt x="10" y="63"/>
                    <a:pt x="10" y="62"/>
                    <a:pt x="9" y="61"/>
                  </a:cubicBezTo>
                  <a:cubicBezTo>
                    <a:pt x="8" y="61"/>
                    <a:pt x="8" y="60"/>
                    <a:pt x="7" y="59"/>
                  </a:cubicBezTo>
                  <a:cubicBezTo>
                    <a:pt x="7" y="58"/>
                    <a:pt x="7" y="57"/>
                    <a:pt x="7" y="56"/>
                  </a:cubicBezTo>
                  <a:lnTo>
                    <a:pt x="7" y="43"/>
                  </a:lnTo>
                  <a:close/>
                  <a:moveTo>
                    <a:pt x="53" y="0"/>
                  </a:moveTo>
                  <a:quadBezTo>
                    <a:pt x="42" y="0"/>
                    <a:pt x="42" y="0"/>
                  </a:quadBezTo>
                  <a:quadBezTo>
                    <a:pt x="42" y="13"/>
                    <a:pt x="42" y="13"/>
                  </a:quadBezTo>
                  <a:quadBezTo>
                    <a:pt x="34" y="13"/>
                    <a:pt x="34" y="13"/>
                  </a:quadBezTo>
                  <a:quadBezTo>
                    <a:pt x="34" y="22"/>
                    <a:pt x="34" y="22"/>
                  </a:quadBezTo>
                  <a:quadBezTo>
                    <a:pt x="42" y="22"/>
                    <a:pt x="42" y="22"/>
                  </a:quadBezTo>
                  <a:quadBezTo>
                    <a:pt x="42" y="45"/>
                    <a:pt x="42" y="45"/>
                  </a:quadBezTo>
                  <a:quadBezTo>
                    <a:pt x="53" y="45"/>
                    <a:pt x="53" y="45"/>
                  </a:quadBezTo>
                  <a:lnTo>
                    <a:pt x="5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3461244E-8CD8-4A74-8AAD-DDBC275364F1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58" y="1895"/>
              <a:ext cx="155" cy="174"/>
            </a:xfrm>
            <a:custGeom>
              <a:avLst/>
              <a:gdLst>
                <a:gd name="T0" fmla="*/ 14 w 58"/>
                <a:gd name="T1" fmla="*/ 45 h 65"/>
                <a:gd name="T2" fmla="*/ 6 w 58"/>
                <a:gd name="T3" fmla="*/ 38 h 65"/>
                <a:gd name="T4" fmla="*/ 3 w 58"/>
                <a:gd name="T5" fmla="*/ 27 h 65"/>
                <a:gd name="T6" fmla="*/ 4 w 58"/>
                <a:gd name="T7" fmla="*/ 20 h 65"/>
                <a:gd name="T8" fmla="*/ 8 w 58"/>
                <a:gd name="T9" fmla="*/ 13 h 65"/>
                <a:gd name="T10" fmla="*/ 3 w 58"/>
                <a:gd name="T11" fmla="*/ 13 h 65"/>
                <a:gd name="T12" fmla="*/ 3 w 58"/>
                <a:gd name="T13" fmla="*/ 4 h 65"/>
                <a:gd name="T14" fmla="*/ 14 w 58"/>
                <a:gd name="T15" fmla="*/ 4 h 65"/>
                <a:gd name="T16" fmla="*/ 14 w 58"/>
                <a:gd name="T17" fmla="*/ 0 h 65"/>
                <a:gd name="T18" fmla="*/ 25 w 58"/>
                <a:gd name="T19" fmla="*/ 0 h 65"/>
                <a:gd name="T20" fmla="*/ 25 w 58"/>
                <a:gd name="T21" fmla="*/ 4 h 65"/>
                <a:gd name="T22" fmla="*/ 35 w 58"/>
                <a:gd name="T23" fmla="*/ 4 h 65"/>
                <a:gd name="T24" fmla="*/ 35 w 58"/>
                <a:gd name="T25" fmla="*/ 13 h 65"/>
                <a:gd name="T26" fmla="*/ 30 w 58"/>
                <a:gd name="T27" fmla="*/ 13 h 65"/>
                <a:gd name="T28" fmla="*/ 34 w 58"/>
                <a:gd name="T29" fmla="*/ 20 h 65"/>
                <a:gd name="T30" fmla="*/ 35 w 58"/>
                <a:gd name="T31" fmla="*/ 27 h 65"/>
                <a:gd name="T32" fmla="*/ 32 w 58"/>
                <a:gd name="T33" fmla="*/ 38 h 65"/>
                <a:gd name="T34" fmla="*/ 25 w 58"/>
                <a:gd name="T35" fmla="*/ 45 h 65"/>
                <a:gd name="T36" fmla="*/ 25 w 58"/>
                <a:gd name="T37" fmla="*/ 50 h 65"/>
                <a:gd name="T38" fmla="*/ 30 w 58"/>
                <a:gd name="T39" fmla="*/ 50 h 65"/>
                <a:gd name="T40" fmla="*/ 32 w 58"/>
                <a:gd name="T41" fmla="*/ 50 h 65"/>
                <a:gd name="T42" fmla="*/ 35 w 58"/>
                <a:gd name="T43" fmla="*/ 50 h 65"/>
                <a:gd name="T44" fmla="*/ 40 w 58"/>
                <a:gd name="T45" fmla="*/ 49 h 65"/>
                <a:gd name="T46" fmla="*/ 41 w 58"/>
                <a:gd name="T47" fmla="*/ 48 h 65"/>
                <a:gd name="T48" fmla="*/ 41 w 58"/>
                <a:gd name="T49" fmla="*/ 2 h 65"/>
                <a:gd name="T50" fmla="*/ 52 w 58"/>
                <a:gd name="T51" fmla="*/ 2 h 65"/>
                <a:gd name="T52" fmla="*/ 52 w 58"/>
                <a:gd name="T53" fmla="*/ 21 h 65"/>
                <a:gd name="T54" fmla="*/ 58 w 58"/>
                <a:gd name="T55" fmla="*/ 21 h 65"/>
                <a:gd name="T56" fmla="*/ 58 w 58"/>
                <a:gd name="T57" fmla="*/ 30 h 65"/>
                <a:gd name="T58" fmla="*/ 52 w 58"/>
                <a:gd name="T59" fmla="*/ 30 h 65"/>
                <a:gd name="T60" fmla="*/ 52 w 58"/>
                <a:gd name="T61" fmla="*/ 65 h 65"/>
                <a:gd name="T62" fmla="*/ 41 w 58"/>
                <a:gd name="T63" fmla="*/ 65 h 65"/>
                <a:gd name="T64" fmla="*/ 41 w 58"/>
                <a:gd name="T65" fmla="*/ 57 h 65"/>
                <a:gd name="T66" fmla="*/ 39 w 58"/>
                <a:gd name="T67" fmla="*/ 58 h 65"/>
                <a:gd name="T68" fmla="*/ 35 w 58"/>
                <a:gd name="T69" fmla="*/ 59 h 65"/>
                <a:gd name="T70" fmla="*/ 32 w 58"/>
                <a:gd name="T71" fmla="*/ 59 h 65"/>
                <a:gd name="T72" fmla="*/ 29 w 58"/>
                <a:gd name="T73" fmla="*/ 59 h 65"/>
                <a:gd name="T74" fmla="*/ 0 w 58"/>
                <a:gd name="T75" fmla="*/ 59 h 65"/>
                <a:gd name="T76" fmla="*/ 0 w 58"/>
                <a:gd name="T77" fmla="*/ 50 h 65"/>
                <a:gd name="T78" fmla="*/ 14 w 58"/>
                <a:gd name="T79" fmla="*/ 50 h 65"/>
                <a:gd name="T80" fmla="*/ 14 w 58"/>
                <a:gd name="T81" fmla="*/ 45 h 65"/>
                <a:gd name="T82" fmla="*/ 19 w 58"/>
                <a:gd name="T83" fmla="*/ 17 h 65"/>
                <a:gd name="T84" fmla="*/ 15 w 58"/>
                <a:gd name="T85" fmla="*/ 20 h 65"/>
                <a:gd name="T86" fmla="*/ 13 w 58"/>
                <a:gd name="T87" fmla="*/ 27 h 65"/>
                <a:gd name="T88" fmla="*/ 15 w 58"/>
                <a:gd name="T89" fmla="*/ 34 h 65"/>
                <a:gd name="T90" fmla="*/ 19 w 58"/>
                <a:gd name="T91" fmla="*/ 37 h 65"/>
                <a:gd name="T92" fmla="*/ 23 w 58"/>
                <a:gd name="T93" fmla="*/ 34 h 65"/>
                <a:gd name="T94" fmla="*/ 25 w 58"/>
                <a:gd name="T95" fmla="*/ 27 h 65"/>
                <a:gd name="T96" fmla="*/ 23 w 58"/>
                <a:gd name="T97" fmla="*/ 20 h 65"/>
                <a:gd name="T98" fmla="*/ 19 w 58"/>
                <a:gd name="T99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8" h="65">
                  <a:moveTo>
                    <a:pt x="14" y="45"/>
                  </a:moveTo>
                  <a:cubicBezTo>
                    <a:pt x="10" y="44"/>
                    <a:pt x="8" y="41"/>
                    <a:pt x="6" y="38"/>
                  </a:cubicBezTo>
                  <a:cubicBezTo>
                    <a:pt x="4" y="35"/>
                    <a:pt x="3" y="31"/>
                    <a:pt x="3" y="27"/>
                  </a:cubicBezTo>
                  <a:cubicBezTo>
                    <a:pt x="3" y="24"/>
                    <a:pt x="3" y="22"/>
                    <a:pt x="4" y="20"/>
                  </a:cubicBezTo>
                  <a:cubicBezTo>
                    <a:pt x="5" y="18"/>
                    <a:pt x="6" y="15"/>
                    <a:pt x="8" y="13"/>
                  </a:cubicBezTo>
                  <a:quadBezTo>
                    <a:pt x="3" y="13"/>
                    <a:pt x="3" y="13"/>
                  </a:quadBezTo>
                  <a:quadBezTo>
                    <a:pt x="3" y="4"/>
                    <a:pt x="3" y="4"/>
                  </a:quadBezTo>
                  <a:quadBezTo>
                    <a:pt x="14" y="4"/>
                    <a:pt x="14" y="4"/>
                  </a:quadBezTo>
                  <a:quadBezTo>
                    <a:pt x="14" y="0"/>
                    <a:pt x="14" y="0"/>
                  </a:quadBezTo>
                  <a:quadBezTo>
                    <a:pt x="25" y="0"/>
                    <a:pt x="25" y="0"/>
                  </a:quadBezTo>
                  <a:quadBezTo>
                    <a:pt x="25" y="4"/>
                    <a:pt x="25" y="4"/>
                  </a:quadBezTo>
                  <a:quadBezTo>
                    <a:pt x="35" y="4"/>
                    <a:pt x="35" y="4"/>
                  </a:quadBezTo>
                  <a:quadBezTo>
                    <a:pt x="35" y="13"/>
                    <a:pt x="35" y="13"/>
                  </a:quadBezTo>
                  <a:quadBezTo>
                    <a:pt x="30" y="13"/>
                    <a:pt x="30" y="13"/>
                  </a:quadBezTo>
                  <a:cubicBezTo>
                    <a:pt x="32" y="15"/>
                    <a:pt x="33" y="17"/>
                    <a:pt x="34" y="20"/>
                  </a:cubicBezTo>
                  <a:cubicBezTo>
                    <a:pt x="35" y="22"/>
                    <a:pt x="35" y="24"/>
                    <a:pt x="35" y="27"/>
                  </a:cubicBezTo>
                  <a:cubicBezTo>
                    <a:pt x="35" y="31"/>
                    <a:pt x="34" y="35"/>
                    <a:pt x="32" y="38"/>
                  </a:cubicBezTo>
                  <a:cubicBezTo>
                    <a:pt x="30" y="41"/>
                    <a:pt x="28" y="44"/>
                    <a:pt x="25" y="45"/>
                  </a:cubicBezTo>
                  <a:quadBezTo>
                    <a:pt x="25" y="50"/>
                    <a:pt x="25" y="50"/>
                  </a:quadBezTo>
                  <a:quadBezTo>
                    <a:pt x="30" y="50"/>
                    <a:pt x="30" y="50"/>
                  </a:quadBezTo>
                  <a:cubicBezTo>
                    <a:pt x="31" y="50"/>
                    <a:pt x="32" y="50"/>
                    <a:pt x="32" y="50"/>
                  </a:cubicBezTo>
                  <a:cubicBezTo>
                    <a:pt x="33" y="50"/>
                    <a:pt x="34" y="50"/>
                    <a:pt x="35" y="50"/>
                  </a:cubicBezTo>
                  <a:cubicBezTo>
                    <a:pt x="37" y="49"/>
                    <a:pt x="39" y="49"/>
                    <a:pt x="40" y="49"/>
                  </a:cubicBezTo>
                  <a:cubicBezTo>
                    <a:pt x="40" y="48"/>
                    <a:pt x="41" y="48"/>
                    <a:pt x="41" y="48"/>
                  </a:cubicBezTo>
                  <a:quadBezTo>
                    <a:pt x="41" y="2"/>
                    <a:pt x="41" y="2"/>
                  </a:quadBezTo>
                  <a:quadBezTo>
                    <a:pt x="52" y="2"/>
                    <a:pt x="52" y="2"/>
                  </a:quadBezTo>
                  <a:quadBezTo>
                    <a:pt x="52" y="21"/>
                    <a:pt x="52" y="21"/>
                  </a:quadBezTo>
                  <a:quadBezTo>
                    <a:pt x="58" y="21"/>
                    <a:pt x="58" y="21"/>
                  </a:quadBezTo>
                  <a:quadBezTo>
                    <a:pt x="58" y="30"/>
                    <a:pt x="58" y="30"/>
                  </a:quadBezTo>
                  <a:quadBezTo>
                    <a:pt x="52" y="30"/>
                    <a:pt x="52" y="30"/>
                  </a:quadBezTo>
                  <a:quadBezTo>
                    <a:pt x="52" y="65"/>
                    <a:pt x="52" y="65"/>
                  </a:quadBezTo>
                  <a:quadBezTo>
                    <a:pt x="41" y="65"/>
                    <a:pt x="41" y="65"/>
                  </a:quadBezTo>
                  <a:quadBezTo>
                    <a:pt x="41" y="57"/>
                    <a:pt x="41" y="57"/>
                  </a:quadBezTo>
                  <a:cubicBezTo>
                    <a:pt x="41" y="57"/>
                    <a:pt x="40" y="57"/>
                    <a:pt x="39" y="58"/>
                  </a:cubicBezTo>
                  <a:cubicBezTo>
                    <a:pt x="39" y="58"/>
                    <a:pt x="37" y="58"/>
                    <a:pt x="35" y="59"/>
                  </a:cubicBezTo>
                  <a:cubicBezTo>
                    <a:pt x="34" y="59"/>
                    <a:pt x="33" y="59"/>
                    <a:pt x="32" y="59"/>
                  </a:cubicBezTo>
                  <a:cubicBezTo>
                    <a:pt x="31" y="59"/>
                    <a:pt x="30" y="59"/>
                    <a:pt x="29" y="59"/>
                  </a:cubicBezTo>
                  <a:quadBezTo>
                    <a:pt x="0" y="59"/>
                    <a:pt x="0" y="59"/>
                  </a:quadBezTo>
                  <a:quadBezTo>
                    <a:pt x="0" y="50"/>
                    <a:pt x="0" y="50"/>
                  </a:quadBezTo>
                  <a:quadBezTo>
                    <a:pt x="14" y="50"/>
                    <a:pt x="14" y="50"/>
                  </a:quadBezTo>
                  <a:lnTo>
                    <a:pt x="14" y="45"/>
                  </a:lnTo>
                  <a:close/>
                  <a:moveTo>
                    <a:pt x="19" y="17"/>
                  </a:moveTo>
                  <a:cubicBezTo>
                    <a:pt x="18" y="17"/>
                    <a:pt x="16" y="18"/>
                    <a:pt x="15" y="20"/>
                  </a:cubicBezTo>
                  <a:cubicBezTo>
                    <a:pt x="14" y="22"/>
                    <a:pt x="13" y="24"/>
                    <a:pt x="13" y="27"/>
                  </a:cubicBezTo>
                  <a:cubicBezTo>
                    <a:pt x="13" y="30"/>
                    <a:pt x="14" y="32"/>
                    <a:pt x="15" y="34"/>
                  </a:cubicBezTo>
                  <a:cubicBezTo>
                    <a:pt x="16" y="36"/>
                    <a:pt x="18" y="37"/>
                    <a:pt x="19" y="37"/>
                  </a:cubicBezTo>
                  <a:cubicBezTo>
                    <a:pt x="20" y="37"/>
                    <a:pt x="22" y="36"/>
                    <a:pt x="23" y="34"/>
                  </a:cubicBezTo>
                  <a:cubicBezTo>
                    <a:pt x="24" y="32"/>
                    <a:pt x="25" y="30"/>
                    <a:pt x="25" y="27"/>
                  </a:cubicBezTo>
                  <a:cubicBezTo>
                    <a:pt x="25" y="24"/>
                    <a:pt x="24" y="22"/>
                    <a:pt x="23" y="20"/>
                  </a:cubicBezTo>
                  <a:cubicBezTo>
                    <a:pt x="22" y="18"/>
                    <a:pt x="20" y="17"/>
                    <a:pt x="19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EFC0C82C-0535-438D-94E4-8B5750562E05}"/>
                </a:ext>
              </a:extLst>
            </p:cNvPr>
            <p:cNvSpPr/>
            <p:nvPr/>
          </p:nvSpPr>
          <p:spPr>
            <a:xfrm>
              <a:off x="1978" y="2155"/>
              <a:ext cx="315" cy="492"/>
            </a:xfrm>
            <a:custGeom>
              <a:avLst/>
              <a:gdLst>
                <a:gd name="T0" fmla="*/ 85 w 118"/>
                <a:gd name="T1" fmla="*/ 0 h 184"/>
                <a:gd name="T2" fmla="*/ 3 w 118"/>
                <a:gd name="T3" fmla="*/ 31 h 184"/>
                <a:gd name="T4" fmla="*/ 5 w 118"/>
                <a:gd name="T5" fmla="*/ 33 h 184"/>
                <a:gd name="T6" fmla="*/ 40 w 118"/>
                <a:gd name="T7" fmla="*/ 43 h 184"/>
                <a:gd name="T8" fmla="*/ 40 w 118"/>
                <a:gd name="T9" fmla="*/ 167 h 184"/>
                <a:gd name="T10" fmla="*/ 20 w 118"/>
                <a:gd name="T11" fmla="*/ 180 h 184"/>
                <a:gd name="T12" fmla="*/ 6 w 118"/>
                <a:gd name="T13" fmla="*/ 180 h 184"/>
                <a:gd name="T14" fmla="*/ 6 w 118"/>
                <a:gd name="T15" fmla="*/ 184 h 184"/>
                <a:gd name="T16" fmla="*/ 118 w 118"/>
                <a:gd name="T17" fmla="*/ 184 h 184"/>
                <a:gd name="T18" fmla="*/ 118 w 118"/>
                <a:gd name="T19" fmla="*/ 180 h 184"/>
                <a:gd name="T20" fmla="*/ 101 w 118"/>
                <a:gd name="T21" fmla="*/ 180 h 184"/>
                <a:gd name="T22" fmla="*/ 85 w 118"/>
                <a:gd name="T23" fmla="*/ 163 h 184"/>
                <a:gd name="T24" fmla="*/ 85 w 118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84">
                  <a:moveTo>
                    <a:pt x="85" y="0"/>
                  </a:moveTo>
                  <a:quadBezTo>
                    <a:pt x="3" y="31"/>
                    <a:pt x="3" y="31"/>
                  </a:quadBezTo>
                  <a:cubicBezTo>
                    <a:pt x="3" y="31"/>
                    <a:pt x="0" y="34"/>
                    <a:pt x="5" y="33"/>
                  </a:cubicBezTo>
                  <a:cubicBezTo>
                    <a:pt x="9" y="33"/>
                    <a:pt x="40" y="23"/>
                    <a:pt x="40" y="43"/>
                  </a:cubicBezTo>
                  <a:quadBezTo>
                    <a:pt x="40" y="167"/>
                    <a:pt x="40" y="167"/>
                  </a:quadBezTo>
                  <a:cubicBezTo>
                    <a:pt x="40" y="167"/>
                    <a:pt x="37" y="181"/>
                    <a:pt x="20" y="180"/>
                  </a:cubicBezTo>
                  <a:quadBezTo>
                    <a:pt x="6" y="180"/>
                    <a:pt x="6" y="180"/>
                  </a:quadBezTo>
                  <a:quadBezTo>
                    <a:pt x="6" y="184"/>
                    <a:pt x="6" y="184"/>
                  </a:quadBezTo>
                  <a:quadBezTo>
                    <a:pt x="118" y="184"/>
                    <a:pt x="118" y="184"/>
                  </a:quadBezTo>
                  <a:quadBezTo>
                    <a:pt x="118" y="180"/>
                    <a:pt x="118" y="180"/>
                  </a:quadBezTo>
                  <a:quadBezTo>
                    <a:pt x="101" y="180"/>
                    <a:pt x="101" y="180"/>
                  </a:quadBezTo>
                  <a:cubicBezTo>
                    <a:pt x="101" y="180"/>
                    <a:pt x="85" y="180"/>
                    <a:pt x="85" y="163"/>
                  </a:cubicBezTo>
                  <a:cubicBezTo>
                    <a:pt x="85" y="146"/>
                    <a:pt x="85" y="0"/>
                    <a:pt x="8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801481FD-C3FB-4053-B4D3-1076711876D7}"/>
                </a:ext>
              </a:extLst>
            </p:cNvPr>
            <p:cNvSpPr/>
            <p:nvPr/>
          </p:nvSpPr>
          <p:spPr>
            <a:xfrm>
              <a:off x="2218" y="2173"/>
              <a:ext cx="519" cy="771"/>
            </a:xfrm>
            <a:custGeom>
              <a:avLst/>
              <a:gdLst>
                <a:gd name="T0" fmla="*/ 33 w 194"/>
                <a:gd name="T1" fmla="*/ 80 h 288"/>
                <a:gd name="T2" fmla="*/ 29 w 194"/>
                <a:gd name="T3" fmla="*/ 74 h 288"/>
                <a:gd name="T4" fmla="*/ 145 w 194"/>
                <a:gd name="T5" fmla="*/ 31 h 288"/>
                <a:gd name="T6" fmla="*/ 174 w 194"/>
                <a:gd name="T7" fmla="*/ 73 h 288"/>
                <a:gd name="T8" fmla="*/ 142 w 194"/>
                <a:gd name="T9" fmla="*/ 119 h 288"/>
                <a:gd name="T10" fmla="*/ 140 w 194"/>
                <a:gd name="T11" fmla="*/ 123 h 288"/>
                <a:gd name="T12" fmla="*/ 186 w 194"/>
                <a:gd name="T13" fmla="*/ 195 h 288"/>
                <a:gd name="T14" fmla="*/ 101 w 194"/>
                <a:gd name="T15" fmla="*/ 276 h 288"/>
                <a:gd name="T16" fmla="*/ 19 w 194"/>
                <a:gd name="T17" fmla="*/ 241 h 288"/>
                <a:gd name="T18" fmla="*/ 54 w 194"/>
                <a:gd name="T19" fmla="*/ 237 h 288"/>
                <a:gd name="T20" fmla="*/ 132 w 194"/>
                <a:gd name="T21" fmla="*/ 253 h 288"/>
                <a:gd name="T22" fmla="*/ 138 w 194"/>
                <a:gd name="T23" fmla="*/ 198 h 288"/>
                <a:gd name="T24" fmla="*/ 72 w 194"/>
                <a:gd name="T25" fmla="*/ 150 h 288"/>
                <a:gd name="T26" fmla="*/ 72 w 194"/>
                <a:gd name="T27" fmla="*/ 142 h 288"/>
                <a:gd name="T28" fmla="*/ 85 w 194"/>
                <a:gd name="T29" fmla="*/ 140 h 288"/>
                <a:gd name="T30" fmla="*/ 114 w 194"/>
                <a:gd name="T31" fmla="*/ 71 h 288"/>
                <a:gd name="T32" fmla="*/ 80 w 194"/>
                <a:gd name="T33" fmla="*/ 56 h 288"/>
                <a:gd name="T34" fmla="*/ 33 w 194"/>
                <a:gd name="T35" fmla="*/ 8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288">
                  <a:moveTo>
                    <a:pt x="33" y="80"/>
                  </a:moveTo>
                  <a:cubicBezTo>
                    <a:pt x="33" y="80"/>
                    <a:pt x="24" y="86"/>
                    <a:pt x="29" y="74"/>
                  </a:cubicBezTo>
                  <a:cubicBezTo>
                    <a:pt x="29" y="74"/>
                    <a:pt x="60" y="0"/>
                    <a:pt x="145" y="31"/>
                  </a:cubicBezTo>
                  <a:cubicBezTo>
                    <a:pt x="145" y="31"/>
                    <a:pt x="174" y="46"/>
                    <a:pt x="174" y="73"/>
                  </a:cubicBezTo>
                  <a:cubicBezTo>
                    <a:pt x="174" y="73"/>
                    <a:pt x="174" y="100"/>
                    <a:pt x="142" y="119"/>
                  </a:cubicBezTo>
                  <a:cubicBezTo>
                    <a:pt x="142" y="119"/>
                    <a:pt x="135" y="121"/>
                    <a:pt x="140" y="123"/>
                  </a:cubicBezTo>
                  <a:cubicBezTo>
                    <a:pt x="140" y="123"/>
                    <a:pt x="194" y="145"/>
                    <a:pt x="186" y="195"/>
                  </a:cubicBezTo>
                  <a:cubicBezTo>
                    <a:pt x="186" y="195"/>
                    <a:pt x="187" y="259"/>
                    <a:pt x="101" y="276"/>
                  </a:cubicBezTo>
                  <a:cubicBezTo>
                    <a:pt x="101" y="276"/>
                    <a:pt x="0" y="288"/>
                    <a:pt x="19" y="241"/>
                  </a:cubicBezTo>
                  <a:cubicBezTo>
                    <a:pt x="19" y="241"/>
                    <a:pt x="29" y="221"/>
                    <a:pt x="54" y="237"/>
                  </a:cubicBezTo>
                  <a:cubicBezTo>
                    <a:pt x="54" y="237"/>
                    <a:pt x="96" y="283"/>
                    <a:pt x="132" y="253"/>
                  </a:cubicBezTo>
                  <a:cubicBezTo>
                    <a:pt x="132" y="253"/>
                    <a:pt x="155" y="241"/>
                    <a:pt x="138" y="198"/>
                  </a:cubicBezTo>
                  <a:cubicBezTo>
                    <a:pt x="138" y="198"/>
                    <a:pt x="119" y="157"/>
                    <a:pt x="72" y="150"/>
                  </a:cubicBezTo>
                  <a:cubicBezTo>
                    <a:pt x="72" y="150"/>
                    <a:pt x="64" y="146"/>
                    <a:pt x="72" y="142"/>
                  </a:cubicBezTo>
                  <a:cubicBezTo>
                    <a:pt x="72" y="142"/>
                    <a:pt x="80" y="143"/>
                    <a:pt x="85" y="140"/>
                  </a:cubicBezTo>
                  <a:cubicBezTo>
                    <a:pt x="85" y="140"/>
                    <a:pt x="140" y="121"/>
                    <a:pt x="114" y="71"/>
                  </a:cubicBezTo>
                  <a:cubicBezTo>
                    <a:pt x="114" y="71"/>
                    <a:pt x="103" y="54"/>
                    <a:pt x="80" y="56"/>
                  </a:cubicBezTo>
                  <a:cubicBezTo>
                    <a:pt x="80" y="56"/>
                    <a:pt x="52" y="51"/>
                    <a:pt x="33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F676C311-F17B-42A7-B308-562E995A638E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3063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4 w 223"/>
                <a:gd name="T3" fmla="*/ 98 h 250"/>
                <a:gd name="T4" fmla="*/ 179 w 223"/>
                <a:gd name="T5" fmla="*/ 12 h 250"/>
                <a:gd name="T6" fmla="*/ 179 w 223"/>
                <a:gd name="T7" fmla="*/ 0 h 250"/>
                <a:gd name="T8" fmla="*/ 50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4 w 223"/>
                <a:gd name="T17" fmla="*/ 196 h 250"/>
                <a:gd name="T18" fmla="*/ 141 w 223"/>
                <a:gd name="T19" fmla="*/ 235 h 250"/>
                <a:gd name="T20" fmla="*/ 125 w 223"/>
                <a:gd name="T21" fmla="*/ 240 h 250"/>
                <a:gd name="T22" fmla="*/ 100 w 223"/>
                <a:gd name="T23" fmla="*/ 113 h 250"/>
                <a:gd name="T24" fmla="*/ 154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4" y="98"/>
                  </a:cubicBezTo>
                  <a:cubicBezTo>
                    <a:pt x="104" y="98"/>
                    <a:pt x="107" y="38"/>
                    <a:pt x="179" y="12"/>
                  </a:cubicBezTo>
                  <a:quadBezTo>
                    <a:pt x="179" y="0"/>
                    <a:pt x="179" y="0"/>
                  </a:quadBezTo>
                  <a:cubicBezTo>
                    <a:pt x="179" y="0"/>
                    <a:pt x="0" y="24"/>
                    <a:pt x="50" y="205"/>
                  </a:cubicBezTo>
                  <a:cubicBezTo>
                    <a:pt x="50" y="205"/>
                    <a:pt x="63" y="241"/>
                    <a:pt x="118" y="249"/>
                  </a:cubicBezTo>
                  <a:cubicBezTo>
                    <a:pt x="118" y="249"/>
                    <a:pt x="133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4" y="196"/>
                  </a:moveTo>
                  <a:cubicBezTo>
                    <a:pt x="154" y="231"/>
                    <a:pt x="141" y="235"/>
                    <a:pt x="141" y="235"/>
                  </a:cubicBezTo>
                  <a:cubicBezTo>
                    <a:pt x="132" y="241"/>
                    <a:pt x="125" y="240"/>
                    <a:pt x="125" y="240"/>
                  </a:cubicBezTo>
                  <a:cubicBezTo>
                    <a:pt x="85" y="236"/>
                    <a:pt x="100" y="113"/>
                    <a:pt x="100" y="113"/>
                  </a:cubicBezTo>
                  <a:cubicBezTo>
                    <a:pt x="166" y="77"/>
                    <a:pt x="154" y="196"/>
                    <a:pt x="154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36884369-82E1-4155-9CC3-0724695421E2}"/>
                </a:ext>
              </a:extLst>
            </p:cNvPr>
            <p:cNvSpPr>
              <a:spLocks noEditPoints="1"/>
            </p:cNvSpPr>
            <p:nvPr/>
          </p:nvSpPr>
          <p:spPr>
            <a:xfrm>
              <a:off x="2590" y="1967"/>
              <a:ext cx="596" cy="670"/>
            </a:xfrm>
            <a:custGeom>
              <a:avLst/>
              <a:gdLst>
                <a:gd name="T0" fmla="*/ 208 w 223"/>
                <a:gd name="T1" fmla="*/ 136 h 250"/>
                <a:gd name="T2" fmla="*/ 105 w 223"/>
                <a:gd name="T3" fmla="*/ 98 h 250"/>
                <a:gd name="T4" fmla="*/ 180 w 223"/>
                <a:gd name="T5" fmla="*/ 12 h 250"/>
                <a:gd name="T6" fmla="*/ 180 w 223"/>
                <a:gd name="T7" fmla="*/ 0 h 250"/>
                <a:gd name="T8" fmla="*/ 51 w 223"/>
                <a:gd name="T9" fmla="*/ 205 h 250"/>
                <a:gd name="T10" fmla="*/ 118 w 223"/>
                <a:gd name="T11" fmla="*/ 249 h 250"/>
                <a:gd name="T12" fmla="*/ 140 w 223"/>
                <a:gd name="T13" fmla="*/ 248 h 250"/>
                <a:gd name="T14" fmla="*/ 208 w 223"/>
                <a:gd name="T15" fmla="*/ 136 h 250"/>
                <a:gd name="T16" fmla="*/ 155 w 223"/>
                <a:gd name="T17" fmla="*/ 196 h 250"/>
                <a:gd name="T18" fmla="*/ 141 w 223"/>
                <a:gd name="T19" fmla="*/ 235 h 250"/>
                <a:gd name="T20" fmla="*/ 126 w 223"/>
                <a:gd name="T21" fmla="*/ 240 h 250"/>
                <a:gd name="T22" fmla="*/ 100 w 223"/>
                <a:gd name="T23" fmla="*/ 113 h 250"/>
                <a:gd name="T24" fmla="*/ 155 w 223"/>
                <a:gd name="T25" fmla="*/ 19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3" h="250">
                  <a:moveTo>
                    <a:pt x="208" y="136"/>
                  </a:moveTo>
                  <a:cubicBezTo>
                    <a:pt x="208" y="136"/>
                    <a:pt x="183" y="66"/>
                    <a:pt x="105" y="98"/>
                  </a:cubicBezTo>
                  <a:cubicBezTo>
                    <a:pt x="105" y="98"/>
                    <a:pt x="107" y="38"/>
                    <a:pt x="180" y="12"/>
                  </a:cubicBezTo>
                  <a:quadBezTo>
                    <a:pt x="180" y="0"/>
                    <a:pt x="180" y="0"/>
                  </a:quadBezTo>
                  <a:cubicBezTo>
                    <a:pt x="180" y="0"/>
                    <a:pt x="0" y="24"/>
                    <a:pt x="51" y="205"/>
                  </a:cubicBezTo>
                  <a:cubicBezTo>
                    <a:pt x="51" y="205"/>
                    <a:pt x="63" y="241"/>
                    <a:pt x="118" y="249"/>
                  </a:cubicBezTo>
                  <a:cubicBezTo>
                    <a:pt x="118" y="249"/>
                    <a:pt x="134" y="250"/>
                    <a:pt x="140" y="248"/>
                  </a:cubicBezTo>
                  <a:cubicBezTo>
                    <a:pt x="140" y="248"/>
                    <a:pt x="223" y="242"/>
                    <a:pt x="208" y="136"/>
                  </a:cubicBezTo>
                  <a:close/>
                  <a:moveTo>
                    <a:pt x="155" y="196"/>
                  </a:moveTo>
                  <a:cubicBezTo>
                    <a:pt x="155" y="231"/>
                    <a:pt x="141" y="235"/>
                    <a:pt x="141" y="235"/>
                  </a:cubicBezTo>
                  <a:cubicBezTo>
                    <a:pt x="133" y="241"/>
                    <a:pt x="126" y="240"/>
                    <a:pt x="126" y="240"/>
                  </a:cubicBezTo>
                  <a:cubicBezTo>
                    <a:pt x="86" y="236"/>
                    <a:pt x="100" y="113"/>
                    <a:pt x="100" y="113"/>
                  </a:cubicBezTo>
                  <a:cubicBezTo>
                    <a:pt x="167" y="77"/>
                    <a:pt x="155" y="196"/>
                    <a:pt x="155" y="19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lstStyle/>
            <a:p>
              <a:pPr marL="0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FontTx/>
                <a:buNone/>
                <a:defRPr/>
              </a:pPr>
              <a:endParaRPr kumimoji="0" lang="ko-KR" altLang="en-US" sz="1800" b="0" i="0" u="none" strike="noStrike" kern="0" cap="none" spc="0" normalizeH="0" baseline="0" dirty="0"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7D348462-9C26-4210-9EBD-CFC247DE5D1B}"/>
              </a:ext>
            </a:extLst>
          </p:cNvPr>
          <p:cNvSpPr/>
          <p:nvPr/>
        </p:nvSpPr>
        <p:spPr>
          <a:xfrm>
            <a:off x="414324" y="2825208"/>
            <a:ext cx="7293575" cy="178510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11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anose="03010101010201010101" pitchFamily="66" charset="0"/>
                <a:ea typeface="휴먼편지체" panose="02030504000101010101" pitchFamily="18" charset="-127"/>
              </a:rPr>
              <a:t>Thank  you</a:t>
            </a:r>
            <a:endParaRPr lang="en-US" altLang="ko-KR" sz="11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onotype Corsiva" panose="03010101010201010101" pitchFamily="66" charset="0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547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733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7">
                                          <p:stCondLst>
                                            <p:cond delay="27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39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249" decel="50000">
                                          <p:stCondLst>
                                            <p:cond delay="9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" presetClass="entr" presetSubtype="0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1893</TotalTime>
  <Words>1830</Words>
  <Application>Microsoft Office PowerPoint</Application>
  <PresentationFormat>화면 슬라이드 쇼(4:3)</PresentationFormat>
  <Paragraphs>627</Paragraphs>
  <Slides>45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45</vt:i4>
      </vt:variant>
    </vt:vector>
  </HeadingPairs>
  <TitlesOfParts>
    <vt:vector size="56" baseType="lpstr">
      <vt:lpstr>HY헤드라인M</vt:lpstr>
      <vt:lpstr>KoPub돋움체 Bold</vt:lpstr>
      <vt:lpstr>맑은 고딕</vt:lpstr>
      <vt:lpstr>포천 오성과 한음 Bold</vt:lpstr>
      <vt:lpstr>휴먼엑스포</vt:lpstr>
      <vt:lpstr>휴먼편지체</vt:lpstr>
      <vt:lpstr>Arial</vt:lpstr>
      <vt:lpstr>Edwardian Script ITC</vt:lpstr>
      <vt:lpstr>Monotype Corsiva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>Hewlett-Packard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서유진</dc:creator>
  <cp:lastModifiedBy>user</cp:lastModifiedBy>
  <cp:revision>726</cp:revision>
  <cp:lastPrinted>2025-01-22T05:50:04Z</cp:lastPrinted>
  <dcterms:created xsi:type="dcterms:W3CDTF">2013-12-24T06:11:03Z</dcterms:created>
  <dcterms:modified xsi:type="dcterms:W3CDTF">2025-01-26T13:28:16Z</dcterms:modified>
  <cp:version/>
</cp:coreProperties>
</file>